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44E6F-8E4C-2B32-CCF6-7B271E5A1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883FD-909C-EB17-D208-72DF64426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5A590-3A9D-5877-492E-6DE40B61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E4030-5F4C-0F25-F90C-C74715424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D2FF-55E1-259D-B209-FAFD1EFA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EFA6-FFD9-1345-503F-D46FF618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898AC-FAE5-9FD3-D43B-B94C627FD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9B0E6-C9C6-A525-5AA7-91F32391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83024-051A-3C76-588C-EBED085D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614BA-D5FD-F1D6-5270-B0B6519B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3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69FDC-0AE0-233D-F0C9-EB2D8F114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43D75-090D-D151-77BF-0BD808D33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50B33-6448-D62F-29DA-BAB9C55B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965B8-9A40-7FBF-9E98-206D2503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9EE4-5DBA-D7C4-C5BB-852DE23F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0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994C8-BC30-50EB-1D7F-E77B3E6D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3B66-A8EC-FE17-5250-8AE552C2B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D80CB-9A41-8766-B344-529381EE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6714A-B4E2-0D69-5CB8-8E8367E6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61B29-8EE1-F68E-7F93-9029B989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3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516D-F313-4240-980C-DD683E18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574AB-C0B2-7218-F13D-6420C5FDF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04789-3CF1-51D2-5375-A5FF2628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2A8DA-3945-B80C-7F0E-B125AD46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C989-97E6-CBFD-E3F2-DE1FFC64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6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CBF7-CC8D-1661-FD42-223BCC1C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22E69-DA2B-C51F-9F53-413187A2E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428CB-AFD9-B3A7-5C23-60A25D730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C360E-3750-8A05-32BC-2CA58972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05A7-FEB4-7EC3-A853-4A2765FD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17B9B-93CE-E74A-D0F4-228414973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26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A42F-9CFD-6F3D-02DF-73BB1C82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4DC38-834C-7DC0-5BAD-DAB48A027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0D132-F400-8223-7A4E-62EEE38AA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3E13AB-1643-C3FF-52E0-0FBECCC9D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730FC-2DD8-7A05-0A6B-448C3355C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5FCBC-5347-ECA5-DD56-B30315C8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1AF8C4-4415-FE46-F498-BD49BED1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446D36-E569-472C-345A-2AE7AF89B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0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1656E-BE25-1289-9F23-1EB7D278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F6B40F-220E-18F5-FF1A-E13C5578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DE1E1-87B6-071B-6232-6B1053D5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7FA78-FDDF-14F9-FCA8-CDBDC162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E02A12-FF3D-9203-444F-6EF3951A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0C427-90BC-5319-EE26-E1C14920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8E8C6-9560-7C30-80F2-DBD0319C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5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9D13-62C6-3CFB-E19A-594ACF7E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2E38-5661-BBFD-2AC9-583AC3DA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BAF0C-F6DD-35E5-C6CE-0E9A5DCBF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6EFFE-8B12-BFFD-47EE-F3DC12C9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816C2-1BBC-6DD7-8C58-64F21B14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AAC8C-3FD5-78E7-8F0C-48FD438B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4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7F8C-CA90-F7AB-B442-964662B8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6C52C-0F59-F0FA-FA6A-6F1222075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C9BE0-A5CF-FB55-C785-EA3386969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E69AF-87CF-410C-6DBC-D9878B0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C9671-1A0B-91FF-B2CA-1278798C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C4C1B-C60B-FF11-E5DF-613184C9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3B9ED-A06A-06A2-92B4-EBAE0DF9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1A9DA-FC21-6BA2-A597-017857937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D5A0F-1425-F8F0-8AC8-2E925B286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132CC5-9634-420B-A682-4AD736DB06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EBF12-110C-0B1F-C3BE-7335152A7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631A7-AFFD-E020-EFCE-9BF26BB0B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E35B42-B647-4A44-9B12-FA9FEBDB0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9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A9F0-5E21-DCDE-BF49-006EF2B4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pathway consultations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2FEFBC-A428-7733-331C-A78C98093DF2}"/>
              </a:ext>
            </a:extLst>
          </p:cNvPr>
          <p:cNvSpPr/>
          <p:nvPr/>
        </p:nvSpPr>
        <p:spPr>
          <a:xfrm>
            <a:off x="1619453" y="2282380"/>
            <a:ext cx="2077452" cy="1843238"/>
          </a:xfrm>
          <a:prstGeom prst="rect">
            <a:avLst/>
          </a:prstGeom>
          <a:solidFill>
            <a:srgbClr val="47D1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58F05C99-B28E-9060-4092-31B95C512BE1}"/>
              </a:ext>
            </a:extLst>
          </p:cNvPr>
          <p:cNvSpPr txBox="1"/>
          <p:nvPr/>
        </p:nvSpPr>
        <p:spPr>
          <a:xfrm>
            <a:off x="1775864" y="2430381"/>
            <a:ext cx="1764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Sinusitis</a:t>
            </a:r>
          </a:p>
          <a:p>
            <a:pPr algn="ctr"/>
            <a:endParaRPr kumimoji="0" lang="en-US" b="1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pPr algn="ctr"/>
            <a:r>
              <a:rPr lang="en-US" sz="800" b="1">
                <a:solidFill>
                  <a:schemeClr val="bg2"/>
                </a:solidFill>
                <a:latin typeface="DM Sans" pitchFamily="2" charset="77"/>
              </a:rPr>
              <a:t> </a:t>
            </a:r>
            <a:endParaRPr kumimoji="0" lang="en-US" sz="800" b="1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pPr algn="ctr"/>
            <a:r>
              <a:rPr lang="en-US">
                <a:solidFill>
                  <a:schemeClr val="bg2"/>
                </a:solidFill>
                <a:latin typeface="DM Sans" pitchFamily="2" charset="77"/>
              </a:rPr>
              <a:t>12 years and over</a:t>
            </a:r>
            <a:endParaRPr kumimoji="0" lang="en-US" b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D03B51-037F-76A3-B5E1-EC4F874E0700}"/>
              </a:ext>
            </a:extLst>
          </p:cNvPr>
          <p:cNvSpPr/>
          <p:nvPr/>
        </p:nvSpPr>
        <p:spPr>
          <a:xfrm>
            <a:off x="3862137" y="2273991"/>
            <a:ext cx="2077452" cy="1843238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E2CEB0D-2C6C-17C1-C876-2EFDD672AE1D}"/>
              </a:ext>
            </a:extLst>
          </p:cNvPr>
          <p:cNvSpPr txBox="1"/>
          <p:nvPr/>
        </p:nvSpPr>
        <p:spPr>
          <a:xfrm>
            <a:off x="4018548" y="2455548"/>
            <a:ext cx="1764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Sore throat</a:t>
            </a:r>
          </a:p>
          <a:p>
            <a:pPr algn="ctr"/>
            <a:endParaRPr kumimoji="0" lang="en-US" b="1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pPr algn="ctr"/>
            <a:r>
              <a:rPr kumimoji="0" lang="en-US" sz="800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 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DM Sans" pitchFamily="2" charset="77"/>
              </a:rPr>
              <a:t>5 years and over</a:t>
            </a:r>
            <a:endParaRPr kumimoji="0" lang="en-US" b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9C03A6-CF8D-2556-1749-ED5C188FED37}"/>
              </a:ext>
            </a:extLst>
          </p:cNvPr>
          <p:cNvSpPr/>
          <p:nvPr/>
        </p:nvSpPr>
        <p:spPr>
          <a:xfrm>
            <a:off x="6096000" y="2257213"/>
            <a:ext cx="2077452" cy="1843238"/>
          </a:xfrm>
          <a:prstGeom prst="rect">
            <a:avLst/>
          </a:prstGeom>
          <a:solidFill>
            <a:srgbClr val="FF6D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E90F599D-2D08-ADD9-0583-FB2090E32ACC}"/>
              </a:ext>
            </a:extLst>
          </p:cNvPr>
          <p:cNvSpPr txBox="1"/>
          <p:nvPr/>
        </p:nvSpPr>
        <p:spPr>
          <a:xfrm>
            <a:off x="6252411" y="2461072"/>
            <a:ext cx="17646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Acute otitis media</a:t>
            </a:r>
          </a:p>
          <a:p>
            <a:pPr algn="ctr"/>
            <a:r>
              <a:rPr lang="en-US" sz="800">
                <a:solidFill>
                  <a:schemeClr val="bg2"/>
                </a:solidFill>
                <a:latin typeface="DM Sans" pitchFamily="2" charset="77"/>
              </a:rPr>
              <a:t> </a:t>
            </a:r>
          </a:p>
          <a:p>
            <a:pPr algn="ctr"/>
            <a:r>
              <a:rPr kumimoji="0" lang="en-US" b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1 to 17 years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E80D8A-1C99-3840-DA34-D5DB35F6D727}"/>
              </a:ext>
            </a:extLst>
          </p:cNvPr>
          <p:cNvSpPr/>
          <p:nvPr/>
        </p:nvSpPr>
        <p:spPr>
          <a:xfrm>
            <a:off x="8329863" y="2257213"/>
            <a:ext cx="2077452" cy="1843238"/>
          </a:xfrm>
          <a:prstGeom prst="rect">
            <a:avLst/>
          </a:prstGeom>
          <a:solidFill>
            <a:srgbClr val="CB00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BBC54B59-E429-3A2E-B488-3A2B87616593}"/>
              </a:ext>
            </a:extLst>
          </p:cNvPr>
          <p:cNvSpPr txBox="1"/>
          <p:nvPr/>
        </p:nvSpPr>
        <p:spPr>
          <a:xfrm>
            <a:off x="8486274" y="2447159"/>
            <a:ext cx="17646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Infected insect bite</a:t>
            </a:r>
          </a:p>
          <a:p>
            <a:pPr algn="ctr"/>
            <a:r>
              <a:rPr lang="en-US" sz="800" b="1">
                <a:solidFill>
                  <a:schemeClr val="bg2"/>
                </a:solidFill>
                <a:latin typeface="DM Sans" pitchFamily="2" charset="77"/>
              </a:rPr>
              <a:t> </a:t>
            </a:r>
          </a:p>
          <a:p>
            <a:pPr algn="ctr"/>
            <a:r>
              <a:rPr kumimoji="0" lang="en-US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1 year and over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ECF03-3DEA-C062-E427-BA7BE6DD1802}"/>
              </a:ext>
            </a:extLst>
          </p:cNvPr>
          <p:cNvSpPr/>
          <p:nvPr/>
        </p:nvSpPr>
        <p:spPr>
          <a:xfrm>
            <a:off x="2754431" y="4217236"/>
            <a:ext cx="2077452" cy="1843238"/>
          </a:xfrm>
          <a:prstGeom prst="rect">
            <a:avLst/>
          </a:prstGeom>
          <a:solidFill>
            <a:srgbClr val="CC9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D89961CB-9AFB-8CF8-29C5-61FFF2073BD0}"/>
              </a:ext>
            </a:extLst>
          </p:cNvPr>
          <p:cNvSpPr txBox="1"/>
          <p:nvPr/>
        </p:nvSpPr>
        <p:spPr>
          <a:xfrm>
            <a:off x="2910842" y="4344861"/>
            <a:ext cx="17646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Impetigo</a:t>
            </a:r>
          </a:p>
          <a:p>
            <a:pPr algn="ctr"/>
            <a:endParaRPr kumimoji="0" lang="en-US" b="1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pPr algn="ctr"/>
            <a:r>
              <a:rPr lang="en-US" sz="800">
                <a:solidFill>
                  <a:schemeClr val="bg2"/>
                </a:solidFill>
                <a:latin typeface="DM Sans" pitchFamily="2" charset="77"/>
              </a:rPr>
              <a:t> </a:t>
            </a:r>
          </a:p>
          <a:p>
            <a:pPr algn="ctr"/>
            <a:r>
              <a:rPr kumimoji="0" lang="en-US" b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1 year and over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AD79BD-4598-FB6F-37AF-993301939C8D}"/>
              </a:ext>
            </a:extLst>
          </p:cNvPr>
          <p:cNvSpPr/>
          <p:nvPr/>
        </p:nvSpPr>
        <p:spPr>
          <a:xfrm>
            <a:off x="4988294" y="4208935"/>
            <a:ext cx="2077452" cy="1843238"/>
          </a:xfrm>
          <a:prstGeom prst="rect">
            <a:avLst/>
          </a:prstGeom>
          <a:solidFill>
            <a:srgbClr val="47D1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1FA99A0-F493-F5AE-9967-A39511A38B32}"/>
              </a:ext>
            </a:extLst>
          </p:cNvPr>
          <p:cNvSpPr txBox="1"/>
          <p:nvPr/>
        </p:nvSpPr>
        <p:spPr>
          <a:xfrm>
            <a:off x="5144705" y="4344861"/>
            <a:ext cx="1764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Shingles</a:t>
            </a:r>
          </a:p>
          <a:p>
            <a:pPr algn="ctr"/>
            <a:endParaRPr kumimoji="0" lang="en-US" b="1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pPr algn="ctr"/>
            <a:r>
              <a:rPr lang="en-US" sz="800">
                <a:solidFill>
                  <a:schemeClr val="bg2"/>
                </a:solidFill>
                <a:latin typeface="DM Sans" pitchFamily="2" charset="77"/>
              </a:rPr>
              <a:t> </a:t>
            </a:r>
          </a:p>
          <a:p>
            <a:pPr algn="ctr"/>
            <a:r>
              <a:rPr kumimoji="0" lang="en-US" b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18 years and over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E06D77-5FE6-60F8-814E-6B02BFFBDF50}"/>
              </a:ext>
            </a:extLst>
          </p:cNvPr>
          <p:cNvSpPr/>
          <p:nvPr/>
        </p:nvSpPr>
        <p:spPr>
          <a:xfrm>
            <a:off x="7222157" y="4183768"/>
            <a:ext cx="2077452" cy="1843238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47FE2F52-D7D2-1099-438C-37140B00071E}"/>
              </a:ext>
            </a:extLst>
          </p:cNvPr>
          <p:cNvSpPr txBox="1"/>
          <p:nvPr/>
        </p:nvSpPr>
        <p:spPr>
          <a:xfrm>
            <a:off x="7307982" y="4344861"/>
            <a:ext cx="1905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en-US" b="1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Uncomplicated UTI</a:t>
            </a:r>
          </a:p>
          <a:p>
            <a:pPr algn="ctr"/>
            <a:r>
              <a:rPr lang="en-US" sz="800">
                <a:solidFill>
                  <a:schemeClr val="bg2"/>
                </a:solidFill>
                <a:latin typeface="DM Sans" pitchFamily="2" charset="77"/>
              </a:rPr>
              <a:t> </a:t>
            </a:r>
          </a:p>
          <a:p>
            <a:pPr algn="ctr"/>
            <a:r>
              <a:rPr kumimoji="0" lang="en-US" b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Women 16 to 64 years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82B6AEF4-D5C8-08A5-8B5F-0CAA66628868}"/>
              </a:ext>
            </a:extLst>
          </p:cNvPr>
          <p:cNvSpPr txBox="1"/>
          <p:nvPr/>
        </p:nvSpPr>
        <p:spPr>
          <a:xfrm>
            <a:off x="1076811" y="1471200"/>
            <a:ext cx="104168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FF6D3A"/>
              </a:buClr>
              <a:buFont typeface="Wingdings" panose="05000000000000000000" pitchFamily="2" charset="2"/>
              <a:buChar char="§"/>
            </a:pPr>
            <a:r>
              <a:rPr kumimoji="0" lang="en-US" sz="2200" b="0" u="none" strike="noStrike" kern="1200" cap="none" spc="0" normalizeH="0" baseline="0" noProof="0">
                <a:ln>
                  <a:noFill/>
                </a:ln>
                <a:solidFill>
                  <a:srgbClr val="0072CE"/>
                </a:solidFill>
                <a:effectLst/>
                <a:uLnTx/>
                <a:uFillTx/>
                <a:latin typeface="DM Sans" pitchFamily="2" charset="77"/>
                <a:ea typeface="+mn-ea"/>
                <a:cs typeface="+mn-cs"/>
              </a:rPr>
              <a:t>Involves pharmacists providing advice and NHS-funded treatment, where clinically appropriate for seven common conditions: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  <a:p>
            <a:endParaRPr lang="en-US" sz="1000">
              <a:solidFill>
                <a:schemeClr val="bg1"/>
              </a:solidFill>
              <a:latin typeface="DM Sans" pitchFamily="2" charset="77"/>
            </a:endParaRPr>
          </a:p>
          <a:p>
            <a:r>
              <a:rPr lang="en-US" sz="1000" b="1">
                <a:solidFill>
                  <a:schemeClr val="bg1"/>
                </a:solidFill>
                <a:latin typeface="DM Sans" pitchFamily="2" charset="77"/>
              </a:rPr>
              <a:t> </a:t>
            </a:r>
            <a:endParaRPr kumimoji="0" lang="en-US" b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M Sans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18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A1162D3EB3E245B47708C9F5F58222" ma:contentTypeVersion="18" ma:contentTypeDescription="Create a new document." ma:contentTypeScope="" ma:versionID="d82adc2843c3aed07a40947e47bf2550">
  <xsd:schema xmlns:xsd="http://www.w3.org/2001/XMLSchema" xmlns:xs="http://www.w3.org/2001/XMLSchema" xmlns:p="http://schemas.microsoft.com/office/2006/metadata/properties" xmlns:ns2="f6f739ee-5a9a-49d1-b8fa-f6c3c1962166" xmlns:ns3="d69f7a41-b851-454c-b87a-f1eb2f485d8c" targetNamespace="http://schemas.microsoft.com/office/2006/metadata/properties" ma:root="true" ma:fieldsID="c628e908e398e395aa53ed9dcd107ba1" ns2:_="" ns3:_="">
    <xsd:import namespace="f6f739ee-5a9a-49d1-b8fa-f6c3c1962166"/>
    <xsd:import namespace="d69f7a41-b851-454c-b87a-f1eb2f485d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739ee-5a9a-49d1-b8fa-f6c3c19621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c0c5-c8e9-4d95-9330-ca4f356ffa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f7a41-b851-454c-b87a-f1eb2f485d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f7a641-d185-4af2-b4bf-fc18035dfc54}" ma:internalName="TaxCatchAll" ma:showField="CatchAllData" ma:web="d69f7a41-b851-454c-b87a-f1eb2f485d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BD8BF4-1F15-45FC-BA9A-923FD0C73F54}"/>
</file>

<file path=customXml/itemProps2.xml><?xml version="1.0" encoding="utf-8"?>
<ds:datastoreItem xmlns:ds="http://schemas.openxmlformats.org/officeDocument/2006/customXml" ds:itemID="{F3ACF994-ED64-4B09-9680-31AE7B1F8ED6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DM Sans</vt:lpstr>
      <vt:lpstr>Wingdings</vt:lpstr>
      <vt:lpstr>Office Theme</vt:lpstr>
      <vt:lpstr>Clinical pathway consultations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pathway consultations</dc:title>
  <dc:creator>Karen Samuelsmith</dc:creator>
  <cp:lastModifiedBy>Karen Samuelsmith</cp:lastModifiedBy>
  <cp:revision>1</cp:revision>
  <dcterms:created xsi:type="dcterms:W3CDTF">2024-01-25T08:42:20Z</dcterms:created>
  <dcterms:modified xsi:type="dcterms:W3CDTF">2024-01-25T08:45:06Z</dcterms:modified>
</cp:coreProperties>
</file>