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330" r:id="rId7"/>
    <p:sldId id="259" r:id="rId8"/>
    <p:sldId id="331" r:id="rId9"/>
    <p:sldId id="322" r:id="rId10"/>
    <p:sldId id="307" r:id="rId11"/>
    <p:sldId id="325" r:id="rId12"/>
    <p:sldId id="328" r:id="rId13"/>
    <p:sldId id="309" r:id="rId14"/>
    <p:sldId id="323" r:id="rId15"/>
    <p:sldId id="324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BAD1C-E9DD-9C9D-57F3-34281EC6BE4C}" v="1" dt="2023-04-19T10:55:2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 Raje" userId="S::mo@cpesx.org.uk::1e773587-1a61-4151-96aa-e3fda9a60876" providerId="AD" clId="Web-{0FCBAD1C-E9DD-9C9D-57F3-34281EC6BE4C}"/>
    <pc:docChg chg="modSld">
      <pc:chgData name="Mo Raje" userId="S::mo@cpesx.org.uk::1e773587-1a61-4151-96aa-e3fda9a60876" providerId="AD" clId="Web-{0FCBAD1C-E9DD-9C9D-57F3-34281EC6BE4C}" dt="2023-04-19T10:55:26.529" v="0" actId="20577"/>
      <pc:docMkLst>
        <pc:docMk/>
      </pc:docMkLst>
      <pc:sldChg chg="modSp">
        <pc:chgData name="Mo Raje" userId="S::mo@cpesx.org.uk::1e773587-1a61-4151-96aa-e3fda9a60876" providerId="AD" clId="Web-{0FCBAD1C-E9DD-9C9D-57F3-34281EC6BE4C}" dt="2023-04-19T10:55:26.529" v="0" actId="20577"/>
        <pc:sldMkLst>
          <pc:docMk/>
          <pc:sldMk cId="2472179700" sldId="328"/>
        </pc:sldMkLst>
        <pc:spChg chg="mod">
          <ac:chgData name="Mo Raje" userId="S::mo@cpesx.org.uk::1e773587-1a61-4151-96aa-e3fda9a60876" providerId="AD" clId="Web-{0FCBAD1C-E9DD-9C9D-57F3-34281EC6BE4C}" dt="2023-04-19T10:55:26.529" v="0" actId="20577"/>
          <ac:spMkLst>
            <pc:docMk/>
            <pc:sldMk cId="2472179700" sldId="328"/>
            <ac:spMk id="3" creationId="{39F0E0F1-5EB6-4175-828A-D215CA860EEB}"/>
          </ac:spMkLst>
        </pc:spChg>
      </pc:sldChg>
    </pc:docChg>
  </pc:docChgLst>
  <pc:docChgLst>
    <pc:chgData name="Mo Raje" userId="1e773587-1a61-4151-96aa-e3fda9a60876" providerId="ADAL" clId="{81734453-B818-4B6F-9C7F-040CCA50798F}"/>
    <pc:docChg chg="addSld delSld modSld">
      <pc:chgData name="Mo Raje" userId="1e773587-1a61-4151-96aa-e3fda9a60876" providerId="ADAL" clId="{81734453-B818-4B6F-9C7F-040CCA50798F}" dt="2022-02-01T11:52:59.869" v="10" actId="2696"/>
      <pc:docMkLst>
        <pc:docMk/>
      </pc:docMkLst>
      <pc:sldChg chg="del">
        <pc:chgData name="Mo Raje" userId="1e773587-1a61-4151-96aa-e3fda9a60876" providerId="ADAL" clId="{81734453-B818-4B6F-9C7F-040CCA50798F}" dt="2022-01-11T15:13:27.433" v="0" actId="2696"/>
        <pc:sldMkLst>
          <pc:docMk/>
          <pc:sldMk cId="2287361808" sldId="327"/>
        </pc:sldMkLst>
      </pc:sldChg>
      <pc:sldChg chg="del">
        <pc:chgData name="Mo Raje" userId="1e773587-1a61-4151-96aa-e3fda9a60876" providerId="ADAL" clId="{81734453-B818-4B6F-9C7F-040CCA50798F}" dt="2022-02-01T11:52:59.869" v="10" actId="2696"/>
        <pc:sldMkLst>
          <pc:docMk/>
          <pc:sldMk cId="2092527680" sldId="329"/>
        </pc:sldMkLst>
      </pc:sldChg>
      <pc:sldChg chg="addSp modSp new mod">
        <pc:chgData name="Mo Raje" userId="1e773587-1a61-4151-96aa-e3fda9a60876" providerId="ADAL" clId="{81734453-B818-4B6F-9C7F-040CCA50798F}" dt="2022-02-01T11:52:53.916" v="9" actId="14100"/>
        <pc:sldMkLst>
          <pc:docMk/>
          <pc:sldMk cId="2571436284" sldId="331"/>
        </pc:sldMkLst>
        <pc:picChg chg="add mod modCrop">
          <ac:chgData name="Mo Raje" userId="1e773587-1a61-4151-96aa-e3fda9a60876" providerId="ADAL" clId="{81734453-B818-4B6F-9C7F-040CCA50798F}" dt="2022-02-01T11:52:53.916" v="9" actId="14100"/>
          <ac:picMkLst>
            <pc:docMk/>
            <pc:sldMk cId="2571436284" sldId="331"/>
            <ac:picMk id="3" creationId="{3911162E-2EE0-49B5-ABD7-3D8115F575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B50F-E3AB-4680-B4A6-874D2C60B2F0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065FF-CAE6-4377-B70D-0E79BC043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5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7397-0D8E-48CD-B2DC-19D4289CC7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7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14C4-52A0-4457-AFCB-F28CE75AF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10CD7-D820-42C6-8B4F-11BC6440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101BD-C57E-4A26-BAD5-3C9DC6A9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15EA2-5F8C-4B15-A346-40D534D5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2C9CF-D616-40B1-98A0-C63151DF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9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FD8F-D62F-4FA2-8AD2-B25EB6A0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FF492-3FBA-49A0-88FA-68EAFEA5C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7767-C9D3-4F22-BDAA-3D5214E6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7768-BC70-4055-87ED-25E7CC49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5643-E812-485C-B76F-1F4EC441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5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3843A-D780-4E8A-A61A-ACA9534F5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F6DE8-C329-4A1B-AAFD-D8911F249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D5DF-3DB3-4B8F-8A31-882E6F83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E57C-9438-466E-A3CE-5159FF53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4703-0E57-4F08-9845-6E4B7E1E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27DA-BCDA-4EA5-8E1F-13232FBE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F148-76E3-40C8-ADA3-F07DB074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BE605-431C-4ABA-956F-EDEF4C9C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74716-AD3F-4F9E-96D4-F06C4545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C75DA-6193-4EC7-A3B2-3EDF73C3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5966-28FA-4C0D-8036-D686D783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D78BC-6A56-400B-B12F-27AC71278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78A-1F67-4BF4-B8EC-565CB7BE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253-4C2B-4A36-A283-9C1E19E1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DB1A0-F6D9-4450-873A-B332676E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0E37-13B6-42AD-B3A3-A62928E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9CB-2592-47E3-B206-B1F5E172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3DAC2-8AF4-4E0C-8853-529B248BB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7979F-FCC6-40A6-9637-A478B4D1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2B2F9-8015-4B94-8BC5-09A4C487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3808C-DCC6-45CF-9EE4-AE3EAA8E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0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B6A7-AA8D-40D0-8E75-3C925B16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33437-FCBA-48C1-8080-5C8F9676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4961B-62CA-43CF-ACB8-CE6109EF9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F7DAF-1C6D-49F2-A6DF-4EBD3CD6D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77E59-F9BD-4F6C-963A-2782EC993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675E7-DA1F-4BA4-AFE7-0EB76500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50B18-C0D7-48D1-800F-DE891D69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9307F-8381-4B1B-93D4-4EE0EE47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0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293A-EE73-4EF3-B7AE-E0F9B815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48A33-589D-412D-B88F-FC5860E0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AE6E-5720-4643-A1EB-3A3B5E73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B37FC-F591-4DD4-9D31-ACE4E0FC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C72F2-6A27-4AFB-8884-51DCBB6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07E658-9E72-44F7-AAE3-0952305F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73F6A-1130-426B-BA1E-EBAB84CB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AF8F-3FE6-44B8-99BA-8AFF7B5A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3E9A-A3C0-4EDF-9A2A-E636A121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A25FA-C909-45A2-A886-5123119B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A27F0-8503-4C56-A6B8-A72F824E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163C-0C08-4EAB-ACC6-B96F2374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5F272-21B0-4B97-BFDC-EF1DCF0D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968C-76CA-4524-BF8C-D63E2D4F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2012F-F6D6-47F0-AEFA-365CB5106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7E6EA-0E80-4F19-B54A-6EF79A445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3B1B6-5526-4EA7-B5C6-8ADA1435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CD8A9-557D-4D48-8148-792976AB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E3F2B-3A40-4A1D-8FD9-8CBA542F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2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8B767-3F0B-4598-B487-BA3D8688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1EA97-FDB1-485E-9D90-579E4A3E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859F-020E-4F6C-ACFB-62D80E1E8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DA403-6BC4-489E-9586-90AF090A1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CA4-2FE5-40FF-9844-AC2F155B8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vzaar.com/22504178/play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40388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morianreview.com/2015/11/yoga-therapeutic-modality-in-treatment.html" TargetMode="External"/><Relationship Id="rId5" Type="http://schemas.openxmlformats.org/officeDocument/2006/relationships/image" Target="../media/image6.bmp"/><Relationship Id="rId10" Type="http://schemas.openxmlformats.org/officeDocument/2006/relationships/hyperlink" Target="http://minstrelinhibernation.blogspot.com/2010/03/girls-are-complicated-think-again.html" TargetMode="External"/><Relationship Id="rId4" Type="http://schemas.openxmlformats.org/officeDocument/2006/relationships/hyperlink" Target="https://humannhealth.com/how-to-take-care-of-your-eyes-while-using-a-pc/371/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yQUfUR2lz0" TargetMode="External"/><Relationship Id="rId2" Type="http://schemas.openxmlformats.org/officeDocument/2006/relationships/hyperlink" Target="https://youtu.be/6JhvEiOBJw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C5E8C-2D6D-4CAE-8344-512146C80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80808"/>
                </a:solidFill>
              </a:rPr>
              <a:t>GP CPCS</a:t>
            </a:r>
          </a:p>
        </p:txBody>
      </p:sp>
      <p:sp>
        <p:nvSpPr>
          <p:cNvPr id="93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ADF13-0AD7-4FF5-A5F1-7663C09B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Dose of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97BA-CF09-4466-939D-DF662697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000" dirty="0"/>
              <a:t>Can be frustrating - especially at the start </a:t>
            </a:r>
          </a:p>
          <a:p>
            <a:pPr lvl="1"/>
            <a:r>
              <a:rPr lang="en-GB" sz="2000" dirty="0"/>
              <a:t>settles down as everyone uses it more and more</a:t>
            </a:r>
          </a:p>
          <a:p>
            <a:endParaRPr lang="en-GB" sz="2000" dirty="0"/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pharmacist may need to escalate the patient to a higher acuity care location (e.g. back to their GP or A&amp;E). The pharmacist may contact you via ‘professional line’ asking for the practice to see a patient, if this happens support them – Have a couple of CPCS slots available in the afternoon.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 Children &lt;1 year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 Ear Aches</a:t>
            </a: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9F99E75-B1C5-43D5-82E1-3A793ECA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E1598-29CF-4567-97F4-9D808A91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9EDAB-1169-4DEE-B47B-7BF745FE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080808"/>
                </a:solidFill>
              </a:rPr>
              <a:t>Any Questions?</a:t>
            </a:r>
          </a:p>
        </p:txBody>
      </p:sp>
      <p:sp>
        <p:nvSpPr>
          <p:cNvPr id="40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E4680-619F-48F3-933C-45092700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31001-2EF9-4BDF-934B-8CC9281D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000"/>
              <a:t>Free up GP appointments</a:t>
            </a:r>
          </a:p>
          <a:p>
            <a:endParaRPr lang="en-GB" sz="2000"/>
          </a:p>
          <a:p>
            <a:r>
              <a:rPr lang="en-GB" sz="2000"/>
              <a:t>Self-care narrative of NHS</a:t>
            </a:r>
          </a:p>
          <a:p>
            <a:endParaRPr lang="en-GB" sz="2000"/>
          </a:p>
          <a:p>
            <a:r>
              <a:rPr lang="en-GB" sz="2000"/>
              <a:t>Signposting via official pathway</a:t>
            </a:r>
          </a:p>
          <a:p>
            <a:endParaRPr lang="en-GB" sz="2000"/>
          </a:p>
          <a:p>
            <a:r>
              <a:rPr lang="en-GB" sz="2000"/>
              <a:t>Build relationship with pharmacies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53D0-7CC9-4970-BD80-FDFD71D3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Service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448B9-8C97-4E2F-AD7F-7F94FA28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https://view.vzaar.com/22504178/player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57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94A5-1478-4E11-98AD-BA9DE018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Pathway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5F762-F5B5-40EC-ACC6-A36FE056D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5" y="2170067"/>
            <a:ext cx="1062624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1162E-2EE0-49B5-ABD7-3D8115F57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2" t="13195" r="16171" b="4583"/>
          <a:stretch/>
        </p:blipFill>
        <p:spPr>
          <a:xfrm>
            <a:off x="257175" y="124622"/>
            <a:ext cx="11639549" cy="64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85DCA80-6BDE-45BF-B152-54BBE4A8E38E}"/>
              </a:ext>
            </a:extLst>
          </p:cNvPr>
          <p:cNvSpPr/>
          <p:nvPr/>
        </p:nvSpPr>
        <p:spPr>
          <a:xfrm>
            <a:off x="6312023" y="4927107"/>
            <a:ext cx="5397624" cy="11896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3F5EF-AA4D-4700-895E-25C418C6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NHS email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5CA78C-CF6D-47C8-8ED8-4E764B1D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1235559"/>
            <a:ext cx="7347537" cy="43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2DEBB-897F-49E3-AB79-7808F4A1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80" y="2798570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Summary Sheet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6E61D-E184-42F7-8843-4A45B0F22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" b="-3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7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9A38F-2D9B-46ED-92A5-1BA7C88E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1"/>
            <a:ext cx="10515600" cy="73969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Consultation Outcomes</a:t>
            </a:r>
          </a:p>
        </p:txBody>
      </p:sp>
      <p:pic>
        <p:nvPicPr>
          <p:cNvPr id="6" name="Picture 5" descr="A person sitting at a desk in front of a car&#10;&#10;Description automatically generated">
            <a:extLst>
              <a:ext uri="{FF2B5EF4-FFF2-40B4-BE49-F238E27FC236}">
                <a16:creationId xmlns:a16="http://schemas.microsoft.com/office/drawing/2014/main" id="{A3476EF7-B5B4-403D-A52D-648E1A4B4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1381" y="2309694"/>
            <a:ext cx="1538547" cy="1420613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9C4611B3-12EB-4336-9F78-5359C0B2E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48696" y="2312174"/>
            <a:ext cx="1619502" cy="14287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C197F4-59FF-4F0C-95F8-EF7332862A39}"/>
              </a:ext>
            </a:extLst>
          </p:cNvPr>
          <p:cNvGrpSpPr/>
          <p:nvPr/>
        </p:nvGrpSpPr>
        <p:grpSpPr>
          <a:xfrm>
            <a:off x="3730065" y="739697"/>
            <a:ext cx="1656764" cy="1432308"/>
            <a:chOff x="4645634" y="299877"/>
            <a:chExt cx="1444993" cy="27648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D854DB-811F-431D-BFDF-08AA6E179BA1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AC9937EB-BD96-4820-BDD9-037CDEC39569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+ Sale of an Over The Counter (OTC) Product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260C3C-D593-47B9-8236-CA89804D1264}"/>
              </a:ext>
            </a:extLst>
          </p:cNvPr>
          <p:cNvGrpSpPr/>
          <p:nvPr/>
        </p:nvGrpSpPr>
        <p:grpSpPr>
          <a:xfrm>
            <a:off x="581382" y="731430"/>
            <a:ext cx="1538546" cy="1432308"/>
            <a:chOff x="4645634" y="299877"/>
            <a:chExt cx="1444993" cy="27648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1D2F199-F844-46CD-B9A6-C0B2F6267CC6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323113B0-5463-465A-B7BF-BED5C7DCE971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only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D2D54-1500-4359-A490-772F7C3BEF50}"/>
              </a:ext>
            </a:extLst>
          </p:cNvPr>
          <p:cNvGrpSpPr/>
          <p:nvPr/>
        </p:nvGrpSpPr>
        <p:grpSpPr>
          <a:xfrm>
            <a:off x="497217" y="3965066"/>
            <a:ext cx="1795519" cy="2190607"/>
            <a:chOff x="4645634" y="299877"/>
            <a:chExt cx="1444993" cy="27648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B0D5C4-859D-4415-9C96-366FCBEE32B5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0A9A08D5-825D-48FB-BAD2-E18162D8DE86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Adult with Sleep Difficulties - during consultation patient explains recently started working shifts or new mother and discussion with pharmacist leads to appropriate advice.  All consultations end with “if”.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D85F1A-5EFE-4CC9-927B-C23342EC0222}"/>
              </a:ext>
            </a:extLst>
          </p:cNvPr>
          <p:cNvGrpSpPr/>
          <p:nvPr/>
        </p:nvGrpSpPr>
        <p:grpSpPr>
          <a:xfrm>
            <a:off x="3748697" y="3918487"/>
            <a:ext cx="1758465" cy="2237186"/>
            <a:chOff x="5011158" y="242313"/>
            <a:chExt cx="1484771" cy="27648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3004DD6-6E5A-4208-997F-91CB8C714D45}"/>
                </a:ext>
              </a:extLst>
            </p:cNvPr>
            <p:cNvSpPr/>
            <p:nvPr/>
          </p:nvSpPr>
          <p:spPr>
            <a:xfrm>
              <a:off x="5011158" y="242313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98F677B4-2B51-4C71-AA4B-4D26F67636D3}"/>
                </a:ext>
              </a:extLst>
            </p:cNvPr>
            <p:cNvSpPr txBox="1"/>
            <p:nvPr/>
          </p:nvSpPr>
          <p:spPr>
            <a:xfrm>
              <a:off x="5050936" y="352378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Adult with Headache - during consultation pharmacist eliminates red flags and identifies it as a tension headache. Pharmacist provides self care advice and suggests the patient buys paracetamol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A860D-D1EF-4578-B8A5-C05C3E5A907F}"/>
              </a:ext>
            </a:extLst>
          </p:cNvPr>
          <p:cNvGrpSpPr/>
          <p:nvPr/>
        </p:nvGrpSpPr>
        <p:grpSpPr>
          <a:xfrm>
            <a:off x="6797571" y="699577"/>
            <a:ext cx="1662663" cy="1432308"/>
            <a:chOff x="4645634" y="299877"/>
            <a:chExt cx="1444993" cy="27648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7524BC9-D4CA-4D02-BCAD-86C702F67F18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C58976F9-5B83-4850-BFA6-C649502209BE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+ Signpost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E899B0-C808-4557-AE9D-A104D7CA40C0}"/>
              </a:ext>
            </a:extLst>
          </p:cNvPr>
          <p:cNvSpPr/>
          <p:nvPr/>
        </p:nvSpPr>
        <p:spPr>
          <a:xfrm>
            <a:off x="6854405" y="3941776"/>
            <a:ext cx="1827701" cy="2237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19A08776-DE90-4FAF-8B5B-6389195725EB}"/>
              </a:ext>
            </a:extLst>
          </p:cNvPr>
          <p:cNvSpPr txBox="1"/>
          <p:nvPr/>
        </p:nvSpPr>
        <p:spPr>
          <a:xfrm>
            <a:off x="6921687" y="4007548"/>
            <a:ext cx="1827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 with lower back pain - during consultation pharmacist eliminates red flags and provides self-care advice to the patient. They advise the patient that if it doesn't resolve then they may need to see a physiotherapist and explain how to access physio services in their local area.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0D4B0C2-ABC4-46DF-81D1-1814AA2FF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21687" y="2382251"/>
            <a:ext cx="1538547" cy="14287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74A0B09-AAB1-46DD-B49E-A5911177FF63}"/>
              </a:ext>
            </a:extLst>
          </p:cNvPr>
          <p:cNvGrpSpPr/>
          <p:nvPr/>
        </p:nvGrpSpPr>
        <p:grpSpPr>
          <a:xfrm>
            <a:off x="9821714" y="699577"/>
            <a:ext cx="1562559" cy="1432308"/>
            <a:chOff x="9288067" y="276090"/>
            <a:chExt cx="1444993" cy="27648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CC65B44-A0BA-4BDC-8A10-CE50F54F0FDB}"/>
                </a:ext>
              </a:extLst>
            </p:cNvPr>
            <p:cNvSpPr/>
            <p:nvPr/>
          </p:nvSpPr>
          <p:spPr>
            <a:xfrm>
              <a:off x="9288067" y="276090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073A5521-5E48-4C44-87CE-EC8C33800A92}"/>
                </a:ext>
              </a:extLst>
            </p:cNvPr>
            <p:cNvSpPr txBox="1"/>
            <p:nvPr/>
          </p:nvSpPr>
          <p:spPr>
            <a:xfrm>
              <a:off x="9288067" y="276090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+ Refer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744F4E-EF3F-4AE3-A5A4-2B00997581DE}"/>
              </a:ext>
            </a:extLst>
          </p:cNvPr>
          <p:cNvSpPr/>
          <p:nvPr/>
        </p:nvSpPr>
        <p:spPr>
          <a:xfrm>
            <a:off x="9867082" y="3894019"/>
            <a:ext cx="1827701" cy="22644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2437C-38F5-4F0B-8EB4-E1F516A45246}"/>
              </a:ext>
            </a:extLst>
          </p:cNvPr>
          <p:cNvSpPr/>
          <p:nvPr/>
        </p:nvSpPr>
        <p:spPr>
          <a:xfrm>
            <a:off x="9983429" y="3965067"/>
            <a:ext cx="1711354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adult male with headache but during consultation explains they received a blow to the head during boxing training the day before. Pharmacist contacts GP practice using the agreed number to refer the patient back to them.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EB051B-79FB-4E02-BDE8-4BF653A5C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925261" y="2202932"/>
            <a:ext cx="1562559" cy="15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4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A098-1B0C-421F-A754-A908A246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Little Less Conversation, A Little more Action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E0F1-5EB6-4175-828A-D215CA86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System 1 – </a:t>
            </a:r>
            <a:r>
              <a:rPr lang="en-GB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https://youtu.be/6JhvEiOBJwA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EMIS – </a:t>
            </a:r>
            <a:r>
              <a:rPr lang="en-GB" dirty="0">
                <a:hlinkClick r:id="rId3"/>
              </a:rPr>
              <a:t>https://www.youtube.com/watch?v=pyQUfUR2lz0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7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1162D3EB3E245B47708C9F5F58222" ma:contentTypeVersion="16" ma:contentTypeDescription="Create a new document." ma:contentTypeScope="" ma:versionID="aac211a9a2382ea2a1829bcc0f9de56c">
  <xsd:schema xmlns:xsd="http://www.w3.org/2001/XMLSchema" xmlns:xs="http://www.w3.org/2001/XMLSchema" xmlns:p="http://schemas.microsoft.com/office/2006/metadata/properties" xmlns:ns2="f6f739ee-5a9a-49d1-b8fa-f6c3c1962166" xmlns:ns3="d69f7a41-b851-454c-b87a-f1eb2f485d8c" targetNamespace="http://schemas.microsoft.com/office/2006/metadata/properties" ma:root="true" ma:fieldsID="73cf1ad8892690dfbd8765526d26b0f1" ns2:_="" ns3:_="">
    <xsd:import namespace="f6f739ee-5a9a-49d1-b8fa-f6c3c1962166"/>
    <xsd:import namespace="d69f7a41-b851-454c-b87a-f1eb2f485d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739ee-5a9a-49d1-b8fa-f6c3c1962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9c0c5-c8e9-4d95-9330-ca4f356ffa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f7a41-b851-454c-b87a-f1eb2f48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f7a641-d185-4af2-b4bf-fc18035dfc54}" ma:internalName="TaxCatchAll" ma:showField="CatchAllData" ma:web="d69f7a41-b851-454c-b87a-f1eb2f485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9f7a41-b851-454c-b87a-f1eb2f485d8c" xsi:nil="true"/>
    <lcf76f155ced4ddcb4097134ff3c332f xmlns="f6f739ee-5a9a-49d1-b8fa-f6c3c19621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DD14F9-60F4-44D2-912B-FDB988A4C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739ee-5a9a-49d1-b8fa-f6c3c1962166"/>
    <ds:schemaRef ds:uri="d69f7a41-b851-454c-b87a-f1eb2f485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9182DF-0C7A-47DF-9318-72F9B4C9EEE9}">
  <ds:schemaRefs>
    <ds:schemaRef ds:uri="http://schemas.microsoft.com/office/2006/metadata/properties"/>
    <ds:schemaRef ds:uri="http://schemas.microsoft.com/office/infopath/2007/PartnerControls"/>
    <ds:schemaRef ds:uri="d69f7a41-b851-454c-b87a-f1eb2f485d8c"/>
    <ds:schemaRef ds:uri="f6f739ee-5a9a-49d1-b8fa-f6c3c1962166"/>
  </ds:schemaRefs>
</ds:datastoreItem>
</file>

<file path=customXml/itemProps3.xml><?xml version="1.0" encoding="utf-8"?>
<ds:datastoreItem xmlns:ds="http://schemas.openxmlformats.org/officeDocument/2006/customXml" ds:itemID="{0DC885E0-CB0C-48F9-AD30-7D3464DE11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373</Words>
  <Application>Microsoft Office PowerPoint</Application>
  <PresentationFormat>Widescreen</PresentationFormat>
  <Paragraphs>49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GP CPCS</vt:lpstr>
      <vt:lpstr>Aims</vt:lpstr>
      <vt:lpstr>Service Overview</vt:lpstr>
      <vt:lpstr>Pathway</vt:lpstr>
      <vt:lpstr>PowerPoint Presentation</vt:lpstr>
      <vt:lpstr>NHS email</vt:lpstr>
      <vt:lpstr>Summary Sheet</vt:lpstr>
      <vt:lpstr>Consultation Outcomes</vt:lpstr>
      <vt:lpstr>A Little Less Conversation, A Little more Action </vt:lpstr>
      <vt:lpstr>Dose of Reality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CPCS</dc:title>
  <dc:creator>Mo Raje</dc:creator>
  <cp:lastModifiedBy>Mo Raje</cp:lastModifiedBy>
  <cp:revision>5</cp:revision>
  <dcterms:created xsi:type="dcterms:W3CDTF">2021-01-20T09:19:45Z</dcterms:created>
  <dcterms:modified xsi:type="dcterms:W3CDTF">2023-04-19T10:55:36Z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0x010100F0A1162D3EB3E245B47708C9F5F58222</vt:lpwstr>
  </property>
  <property fmtid="{D5CDD505-2E9C-101B-9397-08002B2CF9AE}" pid="3" name="MediaServiceImageTags">
    <vt:lpwstr/>
  </property>
</Properties>
</file>