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8" r:id="rId6"/>
    <p:sldId id="259" r:id="rId7"/>
    <p:sldId id="263" r:id="rId8"/>
    <p:sldId id="260" r:id="rId9"/>
    <p:sldId id="262" r:id="rId10"/>
    <p:sldId id="261" r:id="rId11"/>
    <p:sldId id="265" r:id="rId12"/>
    <p:sldId id="264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22105B-5377-4117-9A60-12872916D5E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D3F51BF-F410-4220-81BA-AC1CA55FC7A3}">
      <dgm:prSet/>
      <dgm:spPr/>
      <dgm:t>
        <a:bodyPr/>
        <a:lstStyle/>
        <a:p>
          <a:r>
            <a:rPr lang="en-GB"/>
            <a:t>Presentations to PCN clinical pharmacist groups in Mid and South Essex (May 22) and West Essex (Sept 22)</a:t>
          </a:r>
          <a:endParaRPr lang="en-US"/>
        </a:p>
      </dgm:t>
    </dgm:pt>
    <dgm:pt modelId="{EAE42051-D844-4B66-9130-C0BC47A9D532}" type="parTrans" cxnId="{7481CD05-67B5-458A-B2CF-CF310B98EFC1}">
      <dgm:prSet/>
      <dgm:spPr/>
      <dgm:t>
        <a:bodyPr/>
        <a:lstStyle/>
        <a:p>
          <a:endParaRPr lang="en-US"/>
        </a:p>
      </dgm:t>
    </dgm:pt>
    <dgm:pt modelId="{04F83535-FFA6-41A1-97BB-1FAF6D8B6E40}" type="sibTrans" cxnId="{7481CD05-67B5-458A-B2CF-CF310B98EFC1}">
      <dgm:prSet/>
      <dgm:spPr/>
      <dgm:t>
        <a:bodyPr/>
        <a:lstStyle/>
        <a:p>
          <a:endParaRPr lang="en-US"/>
        </a:p>
      </dgm:t>
    </dgm:pt>
    <dgm:pt modelId="{DEEA46B1-C5E0-4668-B663-B6C627B9C41D}">
      <dgm:prSet/>
      <dgm:spPr/>
      <dgm:t>
        <a:bodyPr/>
        <a:lstStyle/>
        <a:p>
          <a:r>
            <a:rPr lang="en-GB"/>
            <a:t>Presentation to Billericay PCN Board meeting (August 22)</a:t>
          </a:r>
          <a:endParaRPr lang="en-US"/>
        </a:p>
      </dgm:t>
    </dgm:pt>
    <dgm:pt modelId="{F2687993-870F-4CC5-B50A-59B46DF9B698}" type="parTrans" cxnId="{7C17F3DB-E32F-4DBD-B261-80088D5A6056}">
      <dgm:prSet/>
      <dgm:spPr/>
      <dgm:t>
        <a:bodyPr/>
        <a:lstStyle/>
        <a:p>
          <a:endParaRPr lang="en-US"/>
        </a:p>
      </dgm:t>
    </dgm:pt>
    <dgm:pt modelId="{FDB1BCFA-3B62-4D81-AE65-1AE510954A00}" type="sibTrans" cxnId="{7C17F3DB-E32F-4DBD-B261-80088D5A6056}">
      <dgm:prSet/>
      <dgm:spPr/>
      <dgm:t>
        <a:bodyPr/>
        <a:lstStyle/>
        <a:p>
          <a:endParaRPr lang="en-US"/>
        </a:p>
      </dgm:t>
    </dgm:pt>
    <dgm:pt modelId="{98353CDC-2C8D-4C95-9A56-EA948A59405E}">
      <dgm:prSet/>
      <dgm:spPr/>
      <dgm:t>
        <a:bodyPr/>
        <a:lstStyle/>
        <a:p>
          <a:r>
            <a:rPr lang="en-GB"/>
            <a:t>Available on request!</a:t>
          </a:r>
          <a:endParaRPr lang="en-US"/>
        </a:p>
      </dgm:t>
    </dgm:pt>
    <dgm:pt modelId="{EF0AACC0-6357-4932-B471-E9F81A1FD770}" type="parTrans" cxnId="{DED0FA66-5AAA-4BE6-9665-AB71E763D730}">
      <dgm:prSet/>
      <dgm:spPr/>
      <dgm:t>
        <a:bodyPr/>
        <a:lstStyle/>
        <a:p>
          <a:endParaRPr lang="en-US"/>
        </a:p>
      </dgm:t>
    </dgm:pt>
    <dgm:pt modelId="{B26A59E7-8BC0-49B7-8DE6-64DE21DA061A}" type="sibTrans" cxnId="{DED0FA66-5AAA-4BE6-9665-AB71E763D730}">
      <dgm:prSet/>
      <dgm:spPr/>
      <dgm:t>
        <a:bodyPr/>
        <a:lstStyle/>
        <a:p>
          <a:endParaRPr lang="en-US"/>
        </a:p>
      </dgm:t>
    </dgm:pt>
    <dgm:pt modelId="{6BA45C29-41BA-4CB4-987A-14EF98F51165}">
      <dgm:prSet/>
      <dgm:spPr/>
      <dgm:t>
        <a:bodyPr/>
        <a:lstStyle/>
        <a:p>
          <a:r>
            <a:rPr lang="en-GB"/>
            <a:t>Included in enhanced community pharmacy PCN role, Mid and South Essex, North East Essex November 2021-March 2022</a:t>
          </a:r>
          <a:endParaRPr lang="en-US"/>
        </a:p>
      </dgm:t>
    </dgm:pt>
    <dgm:pt modelId="{CB2E18BD-F7DF-441D-BB5E-75DDD2854B12}" type="parTrans" cxnId="{ADE60578-C385-4C3E-A8B7-96B83DCED7AB}">
      <dgm:prSet/>
      <dgm:spPr/>
      <dgm:t>
        <a:bodyPr/>
        <a:lstStyle/>
        <a:p>
          <a:endParaRPr lang="en-US"/>
        </a:p>
      </dgm:t>
    </dgm:pt>
    <dgm:pt modelId="{8E889962-5DFE-4AEF-B5C7-ABB52889B5B2}" type="sibTrans" cxnId="{ADE60578-C385-4C3E-A8B7-96B83DCED7AB}">
      <dgm:prSet/>
      <dgm:spPr/>
      <dgm:t>
        <a:bodyPr/>
        <a:lstStyle/>
        <a:p>
          <a:endParaRPr lang="en-US"/>
        </a:p>
      </dgm:t>
    </dgm:pt>
    <dgm:pt modelId="{400FB255-A72D-4FA9-AB7B-A408168AE163}" type="pres">
      <dgm:prSet presAssocID="{6022105B-5377-4117-9A60-12872916D5ED}" presName="linear" presStyleCnt="0">
        <dgm:presLayoutVars>
          <dgm:animLvl val="lvl"/>
          <dgm:resizeHandles val="exact"/>
        </dgm:presLayoutVars>
      </dgm:prSet>
      <dgm:spPr/>
    </dgm:pt>
    <dgm:pt modelId="{13AEA5D8-C04A-4E40-853D-94A4E7609028}" type="pres">
      <dgm:prSet presAssocID="{CD3F51BF-F410-4220-81BA-AC1CA55FC7A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1B8B459-E328-42F6-AA4B-471B29F8ECA0}" type="pres">
      <dgm:prSet presAssocID="{04F83535-FFA6-41A1-97BB-1FAF6D8B6E40}" presName="spacer" presStyleCnt="0"/>
      <dgm:spPr/>
    </dgm:pt>
    <dgm:pt modelId="{897413D6-89AB-4A9D-8524-40CCF9E0019B}" type="pres">
      <dgm:prSet presAssocID="{DEEA46B1-C5E0-4668-B663-B6C627B9C41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81AE82D-597E-4DA1-AD60-9308411FA978}" type="pres">
      <dgm:prSet presAssocID="{FDB1BCFA-3B62-4D81-AE65-1AE510954A00}" presName="spacer" presStyleCnt="0"/>
      <dgm:spPr/>
    </dgm:pt>
    <dgm:pt modelId="{4586ADAB-68A6-4238-8406-C6D7571C5AD2}" type="pres">
      <dgm:prSet presAssocID="{98353CDC-2C8D-4C95-9A56-EA948A59405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AD923CF-8CD0-4D72-98ED-4B87A8F6FA69}" type="pres">
      <dgm:prSet presAssocID="{B26A59E7-8BC0-49B7-8DE6-64DE21DA061A}" presName="spacer" presStyleCnt="0"/>
      <dgm:spPr/>
    </dgm:pt>
    <dgm:pt modelId="{6FE3BEBA-E5C5-4A3E-BEB7-F217C9AA8E06}" type="pres">
      <dgm:prSet presAssocID="{6BA45C29-41BA-4CB4-987A-14EF98F5116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FBB3C05-0EE1-442D-A91E-D5AC64705E60}" type="presOf" srcId="{DEEA46B1-C5E0-4668-B663-B6C627B9C41D}" destId="{897413D6-89AB-4A9D-8524-40CCF9E0019B}" srcOrd="0" destOrd="0" presId="urn:microsoft.com/office/officeart/2005/8/layout/vList2"/>
    <dgm:cxn modelId="{7481CD05-67B5-458A-B2CF-CF310B98EFC1}" srcId="{6022105B-5377-4117-9A60-12872916D5ED}" destId="{CD3F51BF-F410-4220-81BA-AC1CA55FC7A3}" srcOrd="0" destOrd="0" parTransId="{EAE42051-D844-4B66-9130-C0BC47A9D532}" sibTransId="{04F83535-FFA6-41A1-97BB-1FAF6D8B6E40}"/>
    <dgm:cxn modelId="{7B209064-7A08-4EAD-970F-6DD7299AFBE8}" type="presOf" srcId="{98353CDC-2C8D-4C95-9A56-EA948A59405E}" destId="{4586ADAB-68A6-4238-8406-C6D7571C5AD2}" srcOrd="0" destOrd="0" presId="urn:microsoft.com/office/officeart/2005/8/layout/vList2"/>
    <dgm:cxn modelId="{DED0FA66-5AAA-4BE6-9665-AB71E763D730}" srcId="{6022105B-5377-4117-9A60-12872916D5ED}" destId="{98353CDC-2C8D-4C95-9A56-EA948A59405E}" srcOrd="2" destOrd="0" parTransId="{EF0AACC0-6357-4932-B471-E9F81A1FD770}" sibTransId="{B26A59E7-8BC0-49B7-8DE6-64DE21DA061A}"/>
    <dgm:cxn modelId="{2594C651-5C8A-42F6-AFCF-FF6932DB9DA1}" type="presOf" srcId="{6BA45C29-41BA-4CB4-987A-14EF98F51165}" destId="{6FE3BEBA-E5C5-4A3E-BEB7-F217C9AA8E06}" srcOrd="0" destOrd="0" presId="urn:microsoft.com/office/officeart/2005/8/layout/vList2"/>
    <dgm:cxn modelId="{ADE60578-C385-4C3E-A8B7-96B83DCED7AB}" srcId="{6022105B-5377-4117-9A60-12872916D5ED}" destId="{6BA45C29-41BA-4CB4-987A-14EF98F51165}" srcOrd="3" destOrd="0" parTransId="{CB2E18BD-F7DF-441D-BB5E-75DDD2854B12}" sibTransId="{8E889962-5DFE-4AEF-B5C7-ABB52889B5B2}"/>
    <dgm:cxn modelId="{06C3787A-2031-465D-BD9A-42DD20025A01}" type="presOf" srcId="{6022105B-5377-4117-9A60-12872916D5ED}" destId="{400FB255-A72D-4FA9-AB7B-A408168AE163}" srcOrd="0" destOrd="0" presId="urn:microsoft.com/office/officeart/2005/8/layout/vList2"/>
    <dgm:cxn modelId="{7C17F3DB-E32F-4DBD-B261-80088D5A6056}" srcId="{6022105B-5377-4117-9A60-12872916D5ED}" destId="{DEEA46B1-C5E0-4668-B663-B6C627B9C41D}" srcOrd="1" destOrd="0" parTransId="{F2687993-870F-4CC5-B50A-59B46DF9B698}" sibTransId="{FDB1BCFA-3B62-4D81-AE65-1AE510954A00}"/>
    <dgm:cxn modelId="{C2A012EA-87AD-4942-9B77-8652CBC12BBA}" type="presOf" srcId="{CD3F51BF-F410-4220-81BA-AC1CA55FC7A3}" destId="{13AEA5D8-C04A-4E40-853D-94A4E7609028}" srcOrd="0" destOrd="0" presId="urn:microsoft.com/office/officeart/2005/8/layout/vList2"/>
    <dgm:cxn modelId="{46B5D951-AB56-4782-952D-E2EB3AFBE843}" type="presParOf" srcId="{400FB255-A72D-4FA9-AB7B-A408168AE163}" destId="{13AEA5D8-C04A-4E40-853D-94A4E7609028}" srcOrd="0" destOrd="0" presId="urn:microsoft.com/office/officeart/2005/8/layout/vList2"/>
    <dgm:cxn modelId="{21589272-2243-4CE7-A097-615EEE8069EA}" type="presParOf" srcId="{400FB255-A72D-4FA9-AB7B-A408168AE163}" destId="{D1B8B459-E328-42F6-AA4B-471B29F8ECA0}" srcOrd="1" destOrd="0" presId="urn:microsoft.com/office/officeart/2005/8/layout/vList2"/>
    <dgm:cxn modelId="{D71771A1-5CBD-4EEA-A51B-9E8580E838FE}" type="presParOf" srcId="{400FB255-A72D-4FA9-AB7B-A408168AE163}" destId="{897413D6-89AB-4A9D-8524-40CCF9E0019B}" srcOrd="2" destOrd="0" presId="urn:microsoft.com/office/officeart/2005/8/layout/vList2"/>
    <dgm:cxn modelId="{EC92978B-C4DF-4F90-89B1-CD0C182AFC9F}" type="presParOf" srcId="{400FB255-A72D-4FA9-AB7B-A408168AE163}" destId="{881AE82D-597E-4DA1-AD60-9308411FA978}" srcOrd="3" destOrd="0" presId="urn:microsoft.com/office/officeart/2005/8/layout/vList2"/>
    <dgm:cxn modelId="{E548A52D-3027-4B18-8200-FCBC88E585DB}" type="presParOf" srcId="{400FB255-A72D-4FA9-AB7B-A408168AE163}" destId="{4586ADAB-68A6-4238-8406-C6D7571C5AD2}" srcOrd="4" destOrd="0" presId="urn:microsoft.com/office/officeart/2005/8/layout/vList2"/>
    <dgm:cxn modelId="{464E4A51-013E-4806-AFFF-22A3AF19097A}" type="presParOf" srcId="{400FB255-A72D-4FA9-AB7B-A408168AE163}" destId="{5AD923CF-8CD0-4D72-98ED-4B87A8F6FA69}" srcOrd="5" destOrd="0" presId="urn:microsoft.com/office/officeart/2005/8/layout/vList2"/>
    <dgm:cxn modelId="{069AAD09-771D-45CE-987A-82B3B417B180}" type="presParOf" srcId="{400FB255-A72D-4FA9-AB7B-A408168AE163}" destId="{6FE3BEBA-E5C5-4A3E-BEB7-F217C9AA8E0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EA5D8-C04A-4E40-853D-94A4E7609028}">
      <dsp:nvSpPr>
        <dsp:cNvPr id="0" name=""/>
        <dsp:cNvSpPr/>
      </dsp:nvSpPr>
      <dsp:spPr>
        <a:xfrm>
          <a:off x="0" y="9144"/>
          <a:ext cx="626364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Presentations to PCN clinical pharmacist groups in Mid and South Essex (May 22) and West Essex (Sept 22)</a:t>
          </a:r>
          <a:endParaRPr lang="en-US" sz="2400" kern="1200"/>
        </a:p>
      </dsp:txBody>
      <dsp:txXfrm>
        <a:off x="64425" y="73569"/>
        <a:ext cx="6134790" cy="1190909"/>
      </dsp:txXfrm>
    </dsp:sp>
    <dsp:sp modelId="{897413D6-89AB-4A9D-8524-40CCF9E0019B}">
      <dsp:nvSpPr>
        <dsp:cNvPr id="0" name=""/>
        <dsp:cNvSpPr/>
      </dsp:nvSpPr>
      <dsp:spPr>
        <a:xfrm>
          <a:off x="0" y="1398024"/>
          <a:ext cx="6263640" cy="1319759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Presentation to Billericay PCN Board meeting (August 22)</a:t>
          </a:r>
          <a:endParaRPr lang="en-US" sz="2400" kern="1200"/>
        </a:p>
      </dsp:txBody>
      <dsp:txXfrm>
        <a:off x="64425" y="1462449"/>
        <a:ext cx="6134790" cy="1190909"/>
      </dsp:txXfrm>
    </dsp:sp>
    <dsp:sp modelId="{4586ADAB-68A6-4238-8406-C6D7571C5AD2}">
      <dsp:nvSpPr>
        <dsp:cNvPr id="0" name=""/>
        <dsp:cNvSpPr/>
      </dsp:nvSpPr>
      <dsp:spPr>
        <a:xfrm>
          <a:off x="0" y="2786904"/>
          <a:ext cx="6263640" cy="1319759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Available on request!</a:t>
          </a:r>
          <a:endParaRPr lang="en-US" sz="2400" kern="1200"/>
        </a:p>
      </dsp:txBody>
      <dsp:txXfrm>
        <a:off x="64425" y="2851329"/>
        <a:ext cx="6134790" cy="1190909"/>
      </dsp:txXfrm>
    </dsp:sp>
    <dsp:sp modelId="{6FE3BEBA-E5C5-4A3E-BEB7-F217C9AA8E06}">
      <dsp:nvSpPr>
        <dsp:cNvPr id="0" name=""/>
        <dsp:cNvSpPr/>
      </dsp:nvSpPr>
      <dsp:spPr>
        <a:xfrm>
          <a:off x="0" y="4175784"/>
          <a:ext cx="6263640" cy="131975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Included in enhanced community pharmacy PCN role, Mid and South Essex, North East Essex November 2021-March 2022</a:t>
          </a:r>
          <a:endParaRPr lang="en-US" sz="2400" kern="1200"/>
        </a:p>
      </dsp:txBody>
      <dsp:txXfrm>
        <a:off x="64425" y="4240209"/>
        <a:ext cx="6134790" cy="1190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86E58-6EE6-4372-B48F-D82EA7A6B8D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20992-7376-445C-8BE8-209864793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181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D20992-7376-445C-8BE8-209864793F5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978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B209D-F640-E7AD-FD6C-11125F632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B65BAD-3DDA-7D8F-9FB0-5F002819C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D3660-88BC-C062-3FCA-37BBF35B6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C780-A9B4-4711-9161-38822C99804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E9B92-0220-8DA5-2E07-DF13D9A79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99F39-3B70-2518-3BA9-85E899A36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49EA-3934-429E-A342-9ADEFE8247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461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A650B-F8DE-1308-020E-D0EFF197B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6E71-696B-E2E6-85A4-2A4944034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6DED5-833C-7F47-AC7A-10EAAFA45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C780-A9B4-4711-9161-38822C99804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40019-344F-AF66-D7B0-E4F6A7774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80D72-04D6-EB0B-2A60-33A9C39D1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49EA-3934-429E-A342-9ADEFE8247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37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8AC026-89EE-FDA6-4A1B-636121669A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B63F1A-5955-0828-020B-5B6FEFC7B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BFEF1-0842-32A8-4FED-7DE9888EB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C780-A9B4-4711-9161-38822C99804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41144-F7E9-ABE3-5F00-DA880B125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39D73-D125-2D33-FA03-A86948DF5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49EA-3934-429E-A342-9ADEFE8247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83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DC314-283B-28B7-3DB6-53996707C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47E61-B3CA-3427-1124-5D0BB26A6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2D45B-0527-5930-3278-D2462C81F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C780-A9B4-4711-9161-38822C99804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5BD82-DEF8-E318-CBB7-DF079C231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DFC36-6D22-B8BE-8A82-7827FE152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49EA-3934-429E-A342-9ADEFE8247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31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53D85-F6AE-CEA2-363E-52F57C98C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8B650-F03A-7B7B-0903-1C7779705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522D9-9724-8871-F5B6-CD814B0EF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C780-A9B4-4711-9161-38822C99804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0177A-884F-2FDF-9AE5-35D38A55B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B4815-E34D-75FD-814D-5F365C44C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49EA-3934-429E-A342-9ADEFE8247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13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BC2-43E9-C0CE-38C2-6A603F568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F43EB-CF47-DFAD-45C8-65EFD5984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5ABD9D-DA9D-D814-0D77-31CFA8457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A5CBB-D16F-6DD2-3D76-39A9A9F0C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C780-A9B4-4711-9161-38822C99804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A0B88-7C06-4C9B-D078-7F43A02E1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17554-69AA-EA2B-9B48-249E1813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49EA-3934-429E-A342-9ADEFE8247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4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CCC12-BBA9-F2B6-5120-670F72CD1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82BDA-4727-1695-B438-BC0E69694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F37A5B-DA8D-78C7-B2ED-1BC12AEC1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31B41-1CF9-F4A7-63AE-2897D83E63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4CB067-8BC6-9F73-766D-C15B7845C7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6AC057-E213-AA5A-6F6A-A1A039CAB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C780-A9B4-4711-9161-38822C99804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425D6D-3D6A-5F17-67AA-E8E1E06E5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1C051C-67B6-B252-B0CE-112AC232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49EA-3934-429E-A342-9ADEFE8247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50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4BADB-B127-DCFB-FE96-19F491E43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3AD843-8BA6-2857-E058-0E90B3E9B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C780-A9B4-4711-9161-38822C99804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F6C02A-66BA-21FB-5153-B99143F3C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702786-07F6-7824-A92C-9E41D2887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49EA-3934-429E-A342-9ADEFE8247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80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4450F3-CE7C-12DB-4588-29E0974A7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C780-A9B4-4711-9161-38822C99804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0D9469-3B66-46BF-991B-ABCA8AE88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CADF6-71E3-A894-5200-B74930619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49EA-3934-429E-A342-9ADEFE8247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64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81F82-2397-B207-84BC-8B7CC7E2F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99510-CB77-1794-4034-07B72B425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C8BBB2-E506-9717-C5C8-DFCA03847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01DAA-F20E-3641-4564-8F9FD61D5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C780-A9B4-4711-9161-38822C99804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172B9-E7FC-C5A0-4A23-E1236CBA3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97E21-4E63-E17B-7600-6261D3D08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49EA-3934-429E-A342-9ADEFE8247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41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EBB8-9416-5510-523D-D3F897A13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CC517A-220A-40C8-5B04-1BD22C0AB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4C91F5-6225-E3E8-DB51-9C5FC13B0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5476B-CA83-06E1-2182-C808B3CF7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C780-A9B4-4711-9161-38822C99804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4C122-F06D-65D7-8D96-B2B43EEBB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13BE5-5AC5-8C7E-20A2-0041259B6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49EA-3934-429E-A342-9ADEFE8247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284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41EBAF-93E2-35A1-6A18-9A8AAA02B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3B517-0BE6-EA35-E55E-B1857D83D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7022A-1D9E-75E2-B46E-6B0FE00CB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CC780-A9B4-4711-9161-38822C99804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BCB9E-1696-A8C2-BAB3-E5223AFEB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17DAD-0BB6-AAF2-41BE-5A27EBFA48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E49EA-3934-429E-A342-9ADEFE8247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78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7FACB9-5288-08D2-910C-8D190645F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GB" sz="7200"/>
              <a:t>Community Pharmacy Hypertension Service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D56532-0EA2-6242-991E-8C17527E4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GB" sz="2800"/>
              <a:t>Learning from the first six months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3104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8D1AE7-3F2D-D3FD-1CFA-F5B60BC0B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/>
              <a:t>Next steps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22266-115B-8BA3-A5DA-F25E8747A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GB" sz="2200" dirty="0"/>
              <a:t>Opportunities for patient recruitment</a:t>
            </a:r>
          </a:p>
          <a:p>
            <a:r>
              <a:rPr lang="en-GB" sz="2200" dirty="0"/>
              <a:t>Check processes against the pathway</a:t>
            </a:r>
          </a:p>
          <a:p>
            <a:pPr lvl="1"/>
            <a:r>
              <a:rPr lang="en-GB" sz="2200" dirty="0"/>
              <a:t>Any training/coaching needs?</a:t>
            </a:r>
          </a:p>
          <a:p>
            <a:r>
              <a:rPr lang="en-GB" sz="2200" dirty="0"/>
              <a:t>If you can, talk to GP practice(s)</a:t>
            </a:r>
          </a:p>
          <a:p>
            <a:pPr lvl="1"/>
            <a:r>
              <a:rPr lang="en-GB" sz="2200" dirty="0"/>
              <a:t>Capacity!</a:t>
            </a:r>
          </a:p>
          <a:p>
            <a:pPr lvl="1"/>
            <a:r>
              <a:rPr lang="en-GB" sz="2200" dirty="0"/>
              <a:t>appointments or opportunistic?</a:t>
            </a:r>
          </a:p>
          <a:p>
            <a:pPr lvl="1"/>
            <a:r>
              <a:rPr lang="en-GB" sz="2200" dirty="0"/>
              <a:t>Rehearse your answers to challenges</a:t>
            </a:r>
          </a:p>
          <a:p>
            <a:pPr lvl="1"/>
            <a:r>
              <a:rPr lang="en-GB" sz="2200" dirty="0"/>
              <a:t>Data (we can help you with that!)</a:t>
            </a:r>
          </a:p>
          <a:p>
            <a:r>
              <a:rPr lang="en-GB" sz="2200" dirty="0"/>
              <a:t>Celebrate successes</a:t>
            </a:r>
          </a:p>
          <a:p>
            <a:pPr lvl="1"/>
            <a:r>
              <a:rPr lang="en-GB" sz="2200" dirty="0"/>
              <a:t>Tell us (tell EVERBODY!) when you make a real difference- we need to show that it works.</a:t>
            </a:r>
          </a:p>
          <a:p>
            <a:pPr marL="0" indent="0">
              <a:buNone/>
            </a:pPr>
            <a:endParaRPr lang="en-GB" sz="2200" dirty="0"/>
          </a:p>
          <a:p>
            <a:pPr lvl="1"/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835345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616E82-A54F-894D-50AB-801185867B4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297762" y="640080"/>
            <a:ext cx="6251110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Any further questions?</a:t>
            </a:r>
          </a:p>
        </p:txBody>
      </p:sp>
      <p:pic>
        <p:nvPicPr>
          <p:cNvPr id="13" name="Picture 3" descr="Question marks in a line and one question mark is lit">
            <a:extLst>
              <a:ext uri="{FF2B5EF4-FFF2-40B4-BE49-F238E27FC236}">
                <a16:creationId xmlns:a16="http://schemas.microsoft.com/office/drawing/2014/main" id="{ED9C441D-491F-DFEA-68B6-4EE9B01322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77" r="49792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4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6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8A443A-CBEA-34A2-5B88-AB0058E8C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GB" dirty="0"/>
              <a:t>In the first six months…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89D716C-773B-76D1-C288-C79F687629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49425"/>
              </p:ext>
            </p:extLst>
          </p:nvPr>
        </p:nvGraphicFramePr>
        <p:xfrm>
          <a:off x="1371898" y="1926266"/>
          <a:ext cx="9448203" cy="4357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1133">
                  <a:extLst>
                    <a:ext uri="{9D8B030D-6E8A-4147-A177-3AD203B41FA5}">
                      <a16:colId xmlns:a16="http://schemas.microsoft.com/office/drawing/2014/main" val="635286500"/>
                    </a:ext>
                  </a:extLst>
                </a:gridCol>
                <a:gridCol w="3551387">
                  <a:extLst>
                    <a:ext uri="{9D8B030D-6E8A-4147-A177-3AD203B41FA5}">
                      <a16:colId xmlns:a16="http://schemas.microsoft.com/office/drawing/2014/main" val="1552329768"/>
                    </a:ext>
                  </a:extLst>
                </a:gridCol>
                <a:gridCol w="1955683">
                  <a:extLst>
                    <a:ext uri="{9D8B030D-6E8A-4147-A177-3AD203B41FA5}">
                      <a16:colId xmlns:a16="http://schemas.microsoft.com/office/drawing/2014/main" val="917938645"/>
                    </a:ext>
                  </a:extLst>
                </a:gridCol>
              </a:tblGrid>
              <a:tr h="544691">
                <a:tc>
                  <a:txBody>
                    <a:bodyPr/>
                    <a:lstStyle/>
                    <a:p>
                      <a:r>
                        <a:rPr lang="en-GB" sz="2400"/>
                        <a:t>Month</a:t>
                      </a:r>
                    </a:p>
                  </a:txBody>
                  <a:tcPr marL="123793" marR="123793" marT="61897" marB="61897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Clinic Reading</a:t>
                      </a:r>
                    </a:p>
                  </a:txBody>
                  <a:tcPr marL="123793" marR="123793" marT="61897" marB="61897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ABPM</a:t>
                      </a:r>
                    </a:p>
                  </a:txBody>
                  <a:tcPr marL="123793" marR="123793" marT="61897" marB="61897"/>
                </a:tc>
                <a:extLst>
                  <a:ext uri="{0D108BD9-81ED-4DB2-BD59-A6C34878D82A}">
                    <a16:rowId xmlns:a16="http://schemas.microsoft.com/office/drawing/2014/main" val="2988330654"/>
                  </a:ext>
                </a:extLst>
              </a:tr>
              <a:tr h="544691">
                <a:tc>
                  <a:txBody>
                    <a:bodyPr/>
                    <a:lstStyle/>
                    <a:p>
                      <a:r>
                        <a:rPr lang="en-GB" sz="2400"/>
                        <a:t>November 2021</a:t>
                      </a:r>
                    </a:p>
                  </a:txBody>
                  <a:tcPr marL="123793" marR="123793" marT="61897" marB="61897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513</a:t>
                      </a:r>
                    </a:p>
                  </a:txBody>
                  <a:tcPr marL="123793" marR="123793" marT="61897" marB="61897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0</a:t>
                      </a:r>
                    </a:p>
                  </a:txBody>
                  <a:tcPr marL="123793" marR="123793" marT="61897" marB="61897"/>
                </a:tc>
                <a:extLst>
                  <a:ext uri="{0D108BD9-81ED-4DB2-BD59-A6C34878D82A}">
                    <a16:rowId xmlns:a16="http://schemas.microsoft.com/office/drawing/2014/main" val="2190717778"/>
                  </a:ext>
                </a:extLst>
              </a:tr>
              <a:tr h="544691">
                <a:tc>
                  <a:txBody>
                    <a:bodyPr/>
                    <a:lstStyle/>
                    <a:p>
                      <a:r>
                        <a:rPr lang="en-GB" sz="2400"/>
                        <a:t>December 2021</a:t>
                      </a:r>
                    </a:p>
                  </a:txBody>
                  <a:tcPr marL="123793" marR="123793" marT="61897" marB="61897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594</a:t>
                      </a:r>
                    </a:p>
                  </a:txBody>
                  <a:tcPr marL="123793" marR="123793" marT="61897" marB="61897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3</a:t>
                      </a:r>
                    </a:p>
                  </a:txBody>
                  <a:tcPr marL="123793" marR="123793" marT="61897" marB="61897"/>
                </a:tc>
                <a:extLst>
                  <a:ext uri="{0D108BD9-81ED-4DB2-BD59-A6C34878D82A}">
                    <a16:rowId xmlns:a16="http://schemas.microsoft.com/office/drawing/2014/main" val="2186478565"/>
                  </a:ext>
                </a:extLst>
              </a:tr>
              <a:tr h="544691">
                <a:tc>
                  <a:txBody>
                    <a:bodyPr/>
                    <a:lstStyle/>
                    <a:p>
                      <a:r>
                        <a:rPr lang="en-GB" sz="2400"/>
                        <a:t>January 2022</a:t>
                      </a:r>
                    </a:p>
                  </a:txBody>
                  <a:tcPr marL="123793" marR="123793" marT="61897" marB="61897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539</a:t>
                      </a:r>
                    </a:p>
                  </a:txBody>
                  <a:tcPr marL="123793" marR="123793" marT="61897" marB="61897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15</a:t>
                      </a:r>
                    </a:p>
                  </a:txBody>
                  <a:tcPr marL="123793" marR="123793" marT="61897" marB="61897"/>
                </a:tc>
                <a:extLst>
                  <a:ext uri="{0D108BD9-81ED-4DB2-BD59-A6C34878D82A}">
                    <a16:rowId xmlns:a16="http://schemas.microsoft.com/office/drawing/2014/main" val="847676280"/>
                  </a:ext>
                </a:extLst>
              </a:tr>
              <a:tr h="544691">
                <a:tc>
                  <a:txBody>
                    <a:bodyPr/>
                    <a:lstStyle/>
                    <a:p>
                      <a:r>
                        <a:rPr lang="en-GB" sz="2400"/>
                        <a:t>February 2022</a:t>
                      </a:r>
                    </a:p>
                  </a:txBody>
                  <a:tcPr marL="123793" marR="123793" marT="61897" marB="61897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922</a:t>
                      </a:r>
                    </a:p>
                  </a:txBody>
                  <a:tcPr marL="123793" marR="123793" marT="61897" marB="61897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16</a:t>
                      </a:r>
                    </a:p>
                  </a:txBody>
                  <a:tcPr marL="123793" marR="123793" marT="61897" marB="61897"/>
                </a:tc>
                <a:extLst>
                  <a:ext uri="{0D108BD9-81ED-4DB2-BD59-A6C34878D82A}">
                    <a16:rowId xmlns:a16="http://schemas.microsoft.com/office/drawing/2014/main" val="900731794"/>
                  </a:ext>
                </a:extLst>
              </a:tr>
              <a:tr h="544691">
                <a:tc>
                  <a:txBody>
                    <a:bodyPr/>
                    <a:lstStyle/>
                    <a:p>
                      <a:r>
                        <a:rPr lang="en-GB" sz="2400"/>
                        <a:t>March 2022</a:t>
                      </a:r>
                    </a:p>
                  </a:txBody>
                  <a:tcPr marL="123793" marR="123793" marT="61897" marB="61897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414</a:t>
                      </a:r>
                    </a:p>
                  </a:txBody>
                  <a:tcPr marL="123793" marR="123793" marT="61897" marB="61897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30</a:t>
                      </a:r>
                    </a:p>
                  </a:txBody>
                  <a:tcPr marL="123793" marR="123793" marT="61897" marB="61897"/>
                </a:tc>
                <a:extLst>
                  <a:ext uri="{0D108BD9-81ED-4DB2-BD59-A6C34878D82A}">
                    <a16:rowId xmlns:a16="http://schemas.microsoft.com/office/drawing/2014/main" val="3615432673"/>
                  </a:ext>
                </a:extLst>
              </a:tr>
              <a:tr h="544691">
                <a:tc>
                  <a:txBody>
                    <a:bodyPr/>
                    <a:lstStyle/>
                    <a:p>
                      <a:r>
                        <a:rPr lang="en-GB" sz="2400"/>
                        <a:t>April 2022</a:t>
                      </a:r>
                    </a:p>
                  </a:txBody>
                  <a:tcPr marL="123793" marR="123793" marT="61897" marB="61897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1320</a:t>
                      </a:r>
                    </a:p>
                  </a:txBody>
                  <a:tcPr marL="123793" marR="123793" marT="61897" marB="61897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43</a:t>
                      </a:r>
                    </a:p>
                  </a:txBody>
                  <a:tcPr marL="123793" marR="123793" marT="61897" marB="61897"/>
                </a:tc>
                <a:extLst>
                  <a:ext uri="{0D108BD9-81ED-4DB2-BD59-A6C34878D82A}">
                    <a16:rowId xmlns:a16="http://schemas.microsoft.com/office/drawing/2014/main" val="2006808925"/>
                  </a:ext>
                </a:extLst>
              </a:tr>
              <a:tr h="544691">
                <a:tc>
                  <a:txBody>
                    <a:bodyPr/>
                    <a:lstStyle/>
                    <a:p>
                      <a:r>
                        <a:rPr lang="en-GB" sz="2400"/>
                        <a:t>6 months’ total</a:t>
                      </a:r>
                    </a:p>
                  </a:txBody>
                  <a:tcPr marL="123793" marR="123793" marT="61897" marB="61897"/>
                </a:tc>
                <a:tc>
                  <a:txBody>
                    <a:bodyPr/>
                    <a:lstStyle/>
                    <a:p>
                      <a:r>
                        <a:rPr lang="en-GB" sz="2400" b="1"/>
                        <a:t>4302</a:t>
                      </a:r>
                    </a:p>
                  </a:txBody>
                  <a:tcPr marL="123793" marR="123793" marT="61897" marB="61897"/>
                </a:tc>
                <a:tc>
                  <a:txBody>
                    <a:bodyPr/>
                    <a:lstStyle/>
                    <a:p>
                      <a:r>
                        <a:rPr lang="en-GB" sz="2400" b="1"/>
                        <a:t>107</a:t>
                      </a:r>
                    </a:p>
                  </a:txBody>
                  <a:tcPr marL="123793" marR="123793" marT="61897" marB="61897"/>
                </a:tc>
                <a:extLst>
                  <a:ext uri="{0D108BD9-81ED-4DB2-BD59-A6C34878D82A}">
                    <a16:rowId xmlns:a16="http://schemas.microsoft.com/office/drawing/2014/main" val="3242457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328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B6D861F1-F386-4A7D-A4BF-3BEB82DEB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A7DEC0-39DF-4E91-FD45-6D250BADA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1408153"/>
            <a:ext cx="10168128" cy="1315035"/>
          </a:xfrm>
        </p:spPr>
        <p:txBody>
          <a:bodyPr>
            <a:normAutofit/>
          </a:bodyPr>
          <a:lstStyle/>
          <a:p>
            <a:r>
              <a:rPr lang="en-GB" sz="4000"/>
              <a:t>NHSE PCN guidance </a:t>
            </a: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713627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6BB1E-7CD2-599A-27C1-6A094DE32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962656"/>
            <a:ext cx="10168128" cy="2624328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a PCN must improve diagnosis of patients with hypertension, in line with NICE guideline NG136, by ensuring appropriate follow-up activity is undertaken to confirm or exclude a hypertension diagnosis where a blood pressure of ≥140/90mmHg in a GP practice, or ≥135/85 in a community setting, is recorded. </a:t>
            </a:r>
            <a:r>
              <a:rPr lang="en-GB" sz="2400" b="1" dirty="0"/>
              <a:t>As part of this, PCNs must work pro-actively with community pharmacies to improve access to blood pressure checks, in line with the NHS community pharmacy hypertension case finding service. </a:t>
            </a:r>
          </a:p>
        </p:txBody>
      </p:sp>
    </p:spTree>
    <p:extLst>
      <p:ext uri="{BB962C8B-B14F-4D97-AF65-F5344CB8AC3E}">
        <p14:creationId xmlns:p14="http://schemas.microsoft.com/office/powerpoint/2010/main" val="2970661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77D40A-4811-7C31-E8C5-DBDB8DF74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GB" sz="5600">
                <a:solidFill>
                  <a:schemeClr val="bg1"/>
                </a:solidFill>
              </a:rPr>
              <a:t>PCN engagement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0132434-1AEA-5967-343C-E38102F4F1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96619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665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5C1ECB-7E66-38A7-B548-670D1AE8B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/>
              <a:t>GP practice bingo</a:t>
            </a:r>
          </a:p>
        </p:txBody>
      </p:sp>
      <p:sp>
        <p:nvSpPr>
          <p:cNvPr id="3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2574D-A0C3-41A1-4C44-C1F755C00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GB" sz="2000"/>
              <a:t>“There will be too many inappropriate urgent referrals”</a:t>
            </a:r>
          </a:p>
          <a:p>
            <a:pPr lvl="1"/>
            <a:r>
              <a:rPr lang="en-GB" sz="2000"/>
              <a:t>Urgent referrals are only for very high BP, low BP with more severe symptoms, irregular pulse.</a:t>
            </a:r>
          </a:p>
          <a:p>
            <a:pPr lvl="1"/>
            <a:r>
              <a:rPr lang="en-GB" sz="2000"/>
              <a:t>There were 13 urgent referrals in first 6 months, 4 to A&amp;E and 9 to GP</a:t>
            </a:r>
          </a:p>
          <a:p>
            <a:r>
              <a:rPr lang="en-GB" sz="2000"/>
              <a:t>“We still have to manually enter the results on the patient record”</a:t>
            </a:r>
          </a:p>
          <a:p>
            <a:pPr lvl="1"/>
            <a:r>
              <a:rPr lang="en-GB" sz="2000"/>
              <a:t>There is work on this nationally, meanwhile results are sent as secure email</a:t>
            </a:r>
          </a:p>
          <a:p>
            <a:pPr lvl="1"/>
            <a:r>
              <a:rPr lang="en-GB" sz="2000"/>
              <a:t>It is still less work than making an appointment for someone, actually measuring BP and THEN entering the reading on the record</a:t>
            </a:r>
          </a:p>
          <a:p>
            <a:r>
              <a:rPr lang="en-GB" sz="2000"/>
              <a:t>“We get all the normal readings sent once a week. Why can’t we have them as they happen?”</a:t>
            </a:r>
          </a:p>
          <a:p>
            <a:pPr lvl="1"/>
            <a:r>
              <a:rPr lang="en-GB" sz="2000"/>
              <a:t>The weekly report was agreed nationally as part of the service specification.</a:t>
            </a:r>
          </a:p>
          <a:p>
            <a:pPr lvl="1"/>
            <a:r>
              <a:rPr lang="en-GB" sz="2000"/>
              <a:t>The IT system that is being worked up will be set up to report readings contemporaneously</a:t>
            </a:r>
          </a:p>
          <a:p>
            <a:pPr lvl="1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181168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98EE09-42C2-50E5-BA06-7BB68B0B6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/>
              <a:t>GP practice bingo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BF120-D1BF-12FF-47F2-04DE25606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lnSpcReduction="10000"/>
          </a:bodyPr>
          <a:lstStyle/>
          <a:p>
            <a:r>
              <a:rPr lang="en-GB" sz="2400" b="1" dirty="0"/>
              <a:t>“I don’t want the pharmacy to measure my patients’ blood  pressure”</a:t>
            </a:r>
          </a:p>
          <a:p>
            <a:pPr lvl="1"/>
            <a:r>
              <a:rPr lang="en-GB" sz="2200" dirty="0"/>
              <a:t>Eligible* patients can be recruited by the pharmacy (currently 80% recruited this way)</a:t>
            </a:r>
          </a:p>
          <a:p>
            <a:pPr lvl="1"/>
            <a:r>
              <a:rPr lang="en-GB" sz="2200" dirty="0"/>
              <a:t>The money from the pharmacy service is part of the pharmacy global sum, it isn’t being taken out of GP/PCN budgets and GP/PCNs won’t get the funding if pharmacy underperforms.</a:t>
            </a:r>
          </a:p>
          <a:p>
            <a:r>
              <a:rPr lang="en-GB" sz="2400" b="1" dirty="0"/>
              <a:t>“We just tell patients to go to the pharmacy anyway”</a:t>
            </a:r>
          </a:p>
          <a:p>
            <a:pPr lvl="1"/>
            <a:r>
              <a:rPr lang="en-GB" sz="2200" dirty="0"/>
              <a:t>That’s your agreed referral route </a:t>
            </a:r>
            <a:r>
              <a:rPr lang="en-GB" sz="2200" dirty="0">
                <a:sym typeface="Wingdings" panose="05000000000000000000" pitchFamily="2" charset="2"/>
              </a:rPr>
              <a:t></a:t>
            </a:r>
          </a:p>
          <a:p>
            <a:r>
              <a:rPr lang="en-GB" sz="2400" b="1" dirty="0">
                <a:sym typeface="Wingdings" panose="05000000000000000000" pitchFamily="2" charset="2"/>
              </a:rPr>
              <a:t>“I only want to refer patients for a clinic reading.”</a:t>
            </a:r>
          </a:p>
          <a:p>
            <a:pPr lvl="1"/>
            <a:r>
              <a:rPr lang="en-GB" sz="2200" dirty="0">
                <a:sym typeface="Wingdings" panose="05000000000000000000" pitchFamily="2" charset="2"/>
              </a:rPr>
              <a:t>If the clinic reading indicates ABPM is required then the pharmacy will offer ABPM- once the patient is on the pathway it doesn’t matter whether they are GP referred, self referred or recruited by the pharmacy</a:t>
            </a:r>
            <a:endParaRPr lang="en-GB" sz="2200" dirty="0"/>
          </a:p>
          <a:p>
            <a:pPr lvl="1"/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51219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9ABD90C-3A25-FAB1-F1C2-3CBF7EB04A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158219"/>
              </p:ext>
            </p:extLst>
          </p:nvPr>
        </p:nvGraphicFramePr>
        <p:xfrm>
          <a:off x="92075" y="92074"/>
          <a:ext cx="11026640" cy="6202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7315200" imgH="4114800" progId="Acrobat.Document.DC">
                  <p:embed/>
                </p:oleObj>
              </mc:Choice>
              <mc:Fallback>
                <p:oleObj name="Acrobat Document" r:id="rId2" imgW="7315200" imgH="4114800" progId="Acrobat.Document.DC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9ABD90C-3A25-FAB1-F1C2-3CBF7EB04A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2075" y="92074"/>
                        <a:ext cx="11026640" cy="62024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3691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E6340C-29CB-B397-838E-0AE0F8BB3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/>
              <a:t>ABPM anomalies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A4628-8DE3-ADA5-4A19-25F73BF27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GB" sz="2200"/>
              <a:t>Outliers likely to be subject to PPV (and check they have the equipment!)</a:t>
            </a:r>
          </a:p>
          <a:p>
            <a:r>
              <a:rPr lang="en-GB" sz="2200"/>
              <a:t>Going “live” with kit shared across 3 sites</a:t>
            </a:r>
          </a:p>
          <a:p>
            <a:r>
              <a:rPr lang="en-GB" sz="2200"/>
              <a:t>Misunderstanding of pathway</a:t>
            </a:r>
          </a:p>
          <a:p>
            <a:r>
              <a:rPr lang="en-GB" sz="2200"/>
              <a:t>Misunderstanding of GP referral for clinic check</a:t>
            </a:r>
          </a:p>
          <a:p>
            <a:r>
              <a:rPr lang="en-GB" sz="2200"/>
              <a:t>Low rates of patient consent</a:t>
            </a:r>
          </a:p>
          <a:p>
            <a:endParaRPr lang="en-GB" sz="2200"/>
          </a:p>
          <a:p>
            <a:endParaRPr lang="en-GB" sz="2200"/>
          </a:p>
          <a:p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1224966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6F455-493E-C9E9-7C32-813F610C9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GB" sz="4800" dirty="0"/>
              <a:t>As we’re among friends…</a:t>
            </a: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4D593636-1D14-E879-BBB1-5F022810F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GB" sz="2200" dirty="0"/>
              <a:t>Activity from 71 contractors, but 224 have signed up/claimed set-up fee</a:t>
            </a:r>
          </a:p>
          <a:p>
            <a:r>
              <a:rPr lang="en-GB" sz="2200" dirty="0"/>
              <a:t>Set-up fee claw back? Are you one of the 153??</a:t>
            </a:r>
          </a:p>
          <a:p>
            <a:r>
              <a:rPr lang="en-GB" sz="2200" dirty="0"/>
              <a:t>Capacity</a:t>
            </a:r>
          </a:p>
          <a:p>
            <a:pPr lvl="1"/>
            <a:r>
              <a:rPr lang="en-GB" sz="2200" dirty="0"/>
              <a:t>short term change DoS</a:t>
            </a:r>
          </a:p>
          <a:p>
            <a:pPr lvl="1"/>
            <a:r>
              <a:rPr lang="en-GB" sz="2200" dirty="0"/>
              <a:t>Longer term give 1 month notice</a:t>
            </a:r>
          </a:p>
          <a:p>
            <a:pPr lvl="1"/>
            <a:r>
              <a:rPr lang="en-GB" sz="2200" dirty="0" err="1"/>
              <a:t>ToS</a:t>
            </a:r>
            <a:r>
              <a:rPr lang="en-GB" sz="2200" dirty="0"/>
              <a:t> / essential service compliance</a:t>
            </a:r>
          </a:p>
          <a:p>
            <a:endParaRPr lang="en-GB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110741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A1162D3EB3E245B47708C9F5F58222" ma:contentTypeVersion="16" ma:contentTypeDescription="Create a new document." ma:contentTypeScope="" ma:versionID="aac211a9a2382ea2a1829bcc0f9de56c">
  <xsd:schema xmlns:xsd="http://www.w3.org/2001/XMLSchema" xmlns:xs="http://www.w3.org/2001/XMLSchema" xmlns:p="http://schemas.microsoft.com/office/2006/metadata/properties" xmlns:ns2="f6f739ee-5a9a-49d1-b8fa-f6c3c1962166" xmlns:ns3="d69f7a41-b851-454c-b87a-f1eb2f485d8c" targetNamespace="http://schemas.microsoft.com/office/2006/metadata/properties" ma:root="true" ma:fieldsID="73cf1ad8892690dfbd8765526d26b0f1" ns2:_="" ns3:_="">
    <xsd:import namespace="f6f739ee-5a9a-49d1-b8fa-f6c3c1962166"/>
    <xsd:import namespace="d69f7a41-b851-454c-b87a-f1eb2f485d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f739ee-5a9a-49d1-b8fa-f6c3c19621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c19c0c5-c8e9-4d95-9330-ca4f356ffa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9f7a41-b851-454c-b87a-f1eb2f485d8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0f7a641-d185-4af2-b4bf-fc18035dfc54}" ma:internalName="TaxCatchAll" ma:showField="CatchAllData" ma:web="d69f7a41-b851-454c-b87a-f1eb2f485d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69f7a41-b851-454c-b87a-f1eb2f485d8c" xsi:nil="true"/>
    <lcf76f155ced4ddcb4097134ff3c332f xmlns="f6f739ee-5a9a-49d1-b8fa-f6c3c196216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3460FCC-DACA-4AB0-8BC4-D6800B6A92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C828E9-5B94-4F03-90CD-A6DC9C05B8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f739ee-5a9a-49d1-b8fa-f6c3c1962166"/>
    <ds:schemaRef ds:uri="d69f7a41-b851-454c-b87a-f1eb2f485d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1F7061-CCB9-45F3-B39D-10619EAAFC27}">
  <ds:schemaRefs>
    <ds:schemaRef ds:uri="http://schemas.microsoft.com/office/2006/metadata/properties"/>
    <ds:schemaRef ds:uri="http://schemas.microsoft.com/office/infopath/2007/PartnerControls"/>
    <ds:schemaRef ds:uri="d69f7a41-b851-454c-b87a-f1eb2f485d8c"/>
    <ds:schemaRef ds:uri="f6f739ee-5a9a-49d1-b8fa-f6c3c196216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649</Words>
  <Application>Microsoft Office PowerPoint</Application>
  <PresentationFormat>Widescreen</PresentationFormat>
  <Paragraphs>79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Acrobat Document</vt:lpstr>
      <vt:lpstr>Community Pharmacy Hypertension Service</vt:lpstr>
      <vt:lpstr>In the first six months…</vt:lpstr>
      <vt:lpstr>NHSE PCN guidance </vt:lpstr>
      <vt:lpstr>PCN engagement</vt:lpstr>
      <vt:lpstr>GP practice bingo</vt:lpstr>
      <vt:lpstr>GP practice bingo</vt:lpstr>
      <vt:lpstr>PowerPoint Presentation</vt:lpstr>
      <vt:lpstr>ABPM anomalies</vt:lpstr>
      <vt:lpstr>As we’re among friends…</vt:lpstr>
      <vt:lpstr>Next steps</vt:lpstr>
      <vt:lpstr>Any further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Samuelsmith</dc:creator>
  <cp:lastModifiedBy>Karen Samuelsmith</cp:lastModifiedBy>
  <cp:revision>3</cp:revision>
  <dcterms:created xsi:type="dcterms:W3CDTF">2022-08-10T10:58:13Z</dcterms:created>
  <dcterms:modified xsi:type="dcterms:W3CDTF">2022-08-10T19:28:38Z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0x010100F0A1162D3EB3E245B47708C9F5F58222</vt:lpwstr>
  </property>
  <property fmtid="{D5CDD505-2E9C-101B-9397-08002B2CF9AE}" pid="3" name="MediaServiceImageTags">
    <vt:lpwstr/>
  </property>
</Properties>
</file>