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Lst>
  <p:notesMasterIdLst>
    <p:notesMasterId r:id="rId35"/>
  </p:notesMasterIdLst>
  <p:handoutMasterIdLst>
    <p:handoutMasterId r:id="rId36"/>
  </p:handoutMasterIdLst>
  <p:sldIdLst>
    <p:sldId id="431" r:id="rId6"/>
    <p:sldId id="259" r:id="rId7"/>
    <p:sldId id="420" r:id="rId8"/>
    <p:sldId id="428" r:id="rId9"/>
    <p:sldId id="293" r:id="rId10"/>
    <p:sldId id="306" r:id="rId11"/>
    <p:sldId id="310" r:id="rId12"/>
    <p:sldId id="265" r:id="rId13"/>
    <p:sldId id="268" r:id="rId14"/>
    <p:sldId id="269" r:id="rId15"/>
    <p:sldId id="284" r:id="rId16"/>
    <p:sldId id="393" r:id="rId17"/>
    <p:sldId id="419" r:id="rId18"/>
    <p:sldId id="273" r:id="rId19"/>
    <p:sldId id="297" r:id="rId20"/>
    <p:sldId id="298" r:id="rId21"/>
    <p:sldId id="277" r:id="rId22"/>
    <p:sldId id="320" r:id="rId23"/>
    <p:sldId id="402" r:id="rId24"/>
    <p:sldId id="424" r:id="rId25"/>
    <p:sldId id="409" r:id="rId26"/>
    <p:sldId id="429" r:id="rId27"/>
    <p:sldId id="426" r:id="rId28"/>
    <p:sldId id="425" r:id="rId29"/>
    <p:sldId id="427" r:id="rId30"/>
    <p:sldId id="423" r:id="rId31"/>
    <p:sldId id="430" r:id="rId32"/>
    <p:sldId id="421" r:id="rId33"/>
    <p:sldId id="42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e Long" initials="Z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18E"/>
    <a:srgbClr val="4E86C0"/>
    <a:srgbClr val="8E4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B6227-B974-8A8F-ED71-7444C61BEB3B}" v="205" dt="2019-09-11T16:04:23.506"/>
    <p1510:client id="{C3DA7863-94EE-E09A-BD1C-6C1768A701EB}" v="318" dt="2019-09-11T14:43:14.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e Skieriute" userId="S::gabriele.skieriute@psnc.org.uk::49331b51-a070-4fb5-b83f-240147ac66e1" providerId="AD" clId="Web-{C3DA7863-94EE-E09A-BD1C-6C1768A701EB}"/>
    <pc:docChg chg="modSld">
      <pc:chgData name="Gabriele Skieriute" userId="S::gabriele.skieriute@psnc.org.uk::49331b51-a070-4fb5-b83f-240147ac66e1" providerId="AD" clId="Web-{C3DA7863-94EE-E09A-BD1C-6C1768A701EB}" dt="2019-09-11T14:43:14.343" v="313" actId="20577"/>
      <pc:docMkLst>
        <pc:docMk/>
      </pc:docMkLst>
      <pc:sldChg chg="modSp">
        <pc:chgData name="Gabriele Skieriute" userId="S::gabriele.skieriute@psnc.org.uk::49331b51-a070-4fb5-b83f-240147ac66e1" providerId="AD" clId="Web-{C3DA7863-94EE-E09A-BD1C-6C1768A701EB}" dt="2019-09-11T14:36:43.763" v="4" actId="20577"/>
        <pc:sldMkLst>
          <pc:docMk/>
          <pc:sldMk cId="3620644752" sldId="404"/>
        </pc:sldMkLst>
        <pc:spChg chg="mod">
          <ac:chgData name="Gabriele Skieriute" userId="S::gabriele.skieriute@psnc.org.uk::49331b51-a070-4fb5-b83f-240147ac66e1" providerId="AD" clId="Web-{C3DA7863-94EE-E09A-BD1C-6C1768A701EB}" dt="2019-09-11T14:36:43.763" v="4" actId="20577"/>
          <ac:spMkLst>
            <pc:docMk/>
            <pc:sldMk cId="3620644752" sldId="404"/>
            <ac:spMk id="3" creationId="{17EFB80E-B114-43CE-8D2C-9E5DB916A389}"/>
          </ac:spMkLst>
        </pc:spChg>
      </pc:sldChg>
      <pc:sldChg chg="modSp">
        <pc:chgData name="Gabriele Skieriute" userId="S::gabriele.skieriute@psnc.org.uk::49331b51-a070-4fb5-b83f-240147ac66e1" providerId="AD" clId="Web-{C3DA7863-94EE-E09A-BD1C-6C1768A701EB}" dt="2019-09-11T14:39:33.420" v="193" actId="20577"/>
        <pc:sldMkLst>
          <pc:docMk/>
          <pc:sldMk cId="1926548023" sldId="405"/>
        </pc:sldMkLst>
        <pc:spChg chg="mod">
          <ac:chgData name="Gabriele Skieriute" userId="S::gabriele.skieriute@psnc.org.uk::49331b51-a070-4fb5-b83f-240147ac66e1" providerId="AD" clId="Web-{C3DA7863-94EE-E09A-BD1C-6C1768A701EB}" dt="2019-09-11T14:39:33.420" v="193" actId="20577"/>
          <ac:spMkLst>
            <pc:docMk/>
            <pc:sldMk cId="1926548023" sldId="405"/>
            <ac:spMk id="3" creationId="{61EE87DE-D8EA-4B16-BA9E-B4ACE4FB63FE}"/>
          </ac:spMkLst>
        </pc:spChg>
      </pc:sldChg>
      <pc:sldChg chg="modSp">
        <pc:chgData name="Gabriele Skieriute" userId="S::gabriele.skieriute@psnc.org.uk::49331b51-a070-4fb5-b83f-240147ac66e1" providerId="AD" clId="Web-{C3DA7863-94EE-E09A-BD1C-6C1768A701EB}" dt="2019-09-11T14:39:19.982" v="177" actId="20577"/>
        <pc:sldMkLst>
          <pc:docMk/>
          <pc:sldMk cId="2663592498" sldId="406"/>
        </pc:sldMkLst>
        <pc:spChg chg="mod">
          <ac:chgData name="Gabriele Skieriute" userId="S::gabriele.skieriute@psnc.org.uk::49331b51-a070-4fb5-b83f-240147ac66e1" providerId="AD" clId="Web-{C3DA7863-94EE-E09A-BD1C-6C1768A701EB}" dt="2019-09-11T14:39:19.982" v="177" actId="20577"/>
          <ac:spMkLst>
            <pc:docMk/>
            <pc:sldMk cId="2663592498" sldId="406"/>
            <ac:spMk id="3" creationId="{3A1679CB-FE27-48CC-937A-5CF741DA4A20}"/>
          </ac:spMkLst>
        </pc:spChg>
      </pc:sldChg>
      <pc:sldChg chg="modSp">
        <pc:chgData name="Gabriele Skieriute" userId="S::gabriele.skieriute@psnc.org.uk::49331b51-a070-4fb5-b83f-240147ac66e1" providerId="AD" clId="Web-{C3DA7863-94EE-E09A-BD1C-6C1768A701EB}" dt="2019-09-11T14:38:48.920" v="171" actId="20577"/>
        <pc:sldMkLst>
          <pc:docMk/>
          <pc:sldMk cId="904081460" sldId="409"/>
        </pc:sldMkLst>
        <pc:spChg chg="mod">
          <ac:chgData name="Gabriele Skieriute" userId="S::gabriele.skieriute@psnc.org.uk::49331b51-a070-4fb5-b83f-240147ac66e1" providerId="AD" clId="Web-{C3DA7863-94EE-E09A-BD1C-6C1768A701EB}" dt="2019-09-11T14:38:48.920" v="171" actId="20577"/>
          <ac:spMkLst>
            <pc:docMk/>
            <pc:sldMk cId="904081460" sldId="409"/>
            <ac:spMk id="3" creationId="{DBF03ED3-B95B-4815-AA6D-474310B5BE09}"/>
          </ac:spMkLst>
        </pc:spChg>
      </pc:sldChg>
      <pc:sldChg chg="modSp">
        <pc:chgData name="Gabriele Skieriute" userId="S::gabriele.skieriute@psnc.org.uk::49331b51-a070-4fb5-b83f-240147ac66e1" providerId="AD" clId="Web-{C3DA7863-94EE-E09A-BD1C-6C1768A701EB}" dt="2019-09-11T14:43:14.343" v="312" actId="20577"/>
        <pc:sldMkLst>
          <pc:docMk/>
          <pc:sldMk cId="3056095831" sldId="415"/>
        </pc:sldMkLst>
        <pc:spChg chg="mod">
          <ac:chgData name="Gabriele Skieriute" userId="S::gabriele.skieriute@psnc.org.uk::49331b51-a070-4fb5-b83f-240147ac66e1" providerId="AD" clId="Web-{C3DA7863-94EE-E09A-BD1C-6C1768A701EB}" dt="2019-09-11T14:39:37.279" v="195" actId="20577"/>
          <ac:spMkLst>
            <pc:docMk/>
            <pc:sldMk cId="3056095831" sldId="415"/>
            <ac:spMk id="2" creationId="{406F210A-F155-41E7-AD6B-F341DED1BF6D}"/>
          </ac:spMkLst>
        </pc:spChg>
        <pc:spChg chg="mod">
          <ac:chgData name="Gabriele Skieriute" userId="S::gabriele.skieriute@psnc.org.uk::49331b51-a070-4fb5-b83f-240147ac66e1" providerId="AD" clId="Web-{C3DA7863-94EE-E09A-BD1C-6C1768A701EB}" dt="2019-09-11T14:43:14.343" v="312" actId="20577"/>
          <ac:spMkLst>
            <pc:docMk/>
            <pc:sldMk cId="3056095831" sldId="415"/>
            <ac:spMk id="3" creationId="{6AE1D8C5-2AD0-46E6-8A4D-BC51716BA339}"/>
          </ac:spMkLst>
        </pc:spChg>
      </pc:sldChg>
    </pc:docChg>
  </pc:docChgLst>
  <pc:docChgLst>
    <pc:chgData name="Simon Dukes" userId="S::simon.dukes@psnc.org.uk::62070bdb-6b2b-40d4-bebe-8896a1657536" providerId="AD" clId="Web-{783B6227-B974-8A8F-ED71-7444C61BEB3B}"/>
    <pc:docChg chg="modSld">
      <pc:chgData name="Simon Dukes" userId="S::simon.dukes@psnc.org.uk::62070bdb-6b2b-40d4-bebe-8896a1657536" providerId="AD" clId="Web-{783B6227-B974-8A8F-ED71-7444C61BEB3B}" dt="2019-09-11T16:04:23.506" v="204" actId="20577"/>
      <pc:docMkLst>
        <pc:docMk/>
      </pc:docMkLst>
      <pc:sldChg chg="modSp">
        <pc:chgData name="Simon Dukes" userId="S::simon.dukes@psnc.org.uk::62070bdb-6b2b-40d4-bebe-8896a1657536" providerId="AD" clId="Web-{783B6227-B974-8A8F-ED71-7444C61BEB3B}" dt="2019-09-11T15:58:24.551" v="0" actId="1076"/>
        <pc:sldMkLst>
          <pc:docMk/>
          <pc:sldMk cId="1939293770" sldId="394"/>
        </pc:sldMkLst>
        <pc:picChg chg="mod">
          <ac:chgData name="Simon Dukes" userId="S::simon.dukes@psnc.org.uk::62070bdb-6b2b-40d4-bebe-8896a1657536" providerId="AD" clId="Web-{783B6227-B974-8A8F-ED71-7444C61BEB3B}" dt="2019-09-11T15:58:24.551" v="0" actId="1076"/>
          <ac:picMkLst>
            <pc:docMk/>
            <pc:sldMk cId="1939293770" sldId="394"/>
            <ac:picMk id="3" creationId="{74B5151D-8263-4BFA-AD47-941D9A37CE65}"/>
          </ac:picMkLst>
        </pc:picChg>
      </pc:sldChg>
      <pc:sldChg chg="modSp">
        <pc:chgData name="Simon Dukes" userId="S::simon.dukes@psnc.org.uk::62070bdb-6b2b-40d4-bebe-8896a1657536" providerId="AD" clId="Web-{783B6227-B974-8A8F-ED71-7444C61BEB3B}" dt="2019-09-11T15:59:31.489" v="5" actId="20577"/>
        <pc:sldMkLst>
          <pc:docMk/>
          <pc:sldMk cId="2424910581" sldId="400"/>
        </pc:sldMkLst>
        <pc:spChg chg="mod">
          <ac:chgData name="Simon Dukes" userId="S::simon.dukes@psnc.org.uk::62070bdb-6b2b-40d4-bebe-8896a1657536" providerId="AD" clId="Web-{783B6227-B974-8A8F-ED71-7444C61BEB3B}" dt="2019-09-11T15:59:31.489" v="5" actId="20577"/>
          <ac:spMkLst>
            <pc:docMk/>
            <pc:sldMk cId="2424910581" sldId="400"/>
            <ac:spMk id="7" creationId="{B1396DAB-63D2-456B-91A3-0F7C55D1F5D2}"/>
          </ac:spMkLst>
        </pc:spChg>
      </pc:sldChg>
      <pc:sldChg chg="modSp">
        <pc:chgData name="Simon Dukes" userId="S::simon.dukes@psnc.org.uk::62070bdb-6b2b-40d4-bebe-8896a1657536" providerId="AD" clId="Web-{783B6227-B974-8A8F-ED71-7444C61BEB3B}" dt="2019-09-11T16:01:10.302" v="65" actId="20577"/>
        <pc:sldMkLst>
          <pc:docMk/>
          <pc:sldMk cId="3620644752" sldId="404"/>
        </pc:sldMkLst>
        <pc:spChg chg="mod">
          <ac:chgData name="Simon Dukes" userId="S::simon.dukes@psnc.org.uk::62070bdb-6b2b-40d4-bebe-8896a1657536" providerId="AD" clId="Web-{783B6227-B974-8A8F-ED71-7444C61BEB3B}" dt="2019-09-11T16:01:10.302" v="65" actId="20577"/>
          <ac:spMkLst>
            <pc:docMk/>
            <pc:sldMk cId="3620644752" sldId="404"/>
            <ac:spMk id="3" creationId="{17EFB80E-B114-43CE-8D2C-9E5DB916A389}"/>
          </ac:spMkLst>
        </pc:spChg>
      </pc:sldChg>
      <pc:sldChg chg="modSp">
        <pc:chgData name="Simon Dukes" userId="S::simon.dukes@psnc.org.uk::62070bdb-6b2b-40d4-bebe-8896a1657536" providerId="AD" clId="Web-{783B6227-B974-8A8F-ED71-7444C61BEB3B}" dt="2019-09-11T16:02:41.834" v="123" actId="20577"/>
        <pc:sldMkLst>
          <pc:docMk/>
          <pc:sldMk cId="2663592498" sldId="406"/>
        </pc:sldMkLst>
        <pc:spChg chg="mod">
          <ac:chgData name="Simon Dukes" userId="S::simon.dukes@psnc.org.uk::62070bdb-6b2b-40d4-bebe-8896a1657536" providerId="AD" clId="Web-{783B6227-B974-8A8F-ED71-7444C61BEB3B}" dt="2019-09-11T16:02:41.834" v="123" actId="20577"/>
          <ac:spMkLst>
            <pc:docMk/>
            <pc:sldMk cId="2663592498" sldId="406"/>
            <ac:spMk id="3" creationId="{3A1679CB-FE27-48CC-937A-5CF741DA4A20}"/>
          </ac:spMkLst>
        </pc:spChg>
      </pc:sldChg>
      <pc:sldChg chg="modSp">
        <pc:chgData name="Simon Dukes" userId="S::simon.dukes@psnc.org.uk::62070bdb-6b2b-40d4-bebe-8896a1657536" providerId="AD" clId="Web-{783B6227-B974-8A8F-ED71-7444C61BEB3B}" dt="2019-09-11T16:01:49.536" v="101" actId="20577"/>
        <pc:sldMkLst>
          <pc:docMk/>
          <pc:sldMk cId="904081460" sldId="409"/>
        </pc:sldMkLst>
        <pc:spChg chg="mod">
          <ac:chgData name="Simon Dukes" userId="S::simon.dukes@psnc.org.uk::62070bdb-6b2b-40d4-bebe-8896a1657536" providerId="AD" clId="Web-{783B6227-B974-8A8F-ED71-7444C61BEB3B}" dt="2019-09-11T16:01:49.536" v="101" actId="20577"/>
          <ac:spMkLst>
            <pc:docMk/>
            <pc:sldMk cId="904081460" sldId="409"/>
            <ac:spMk id="3" creationId="{DBF03ED3-B95B-4815-AA6D-474310B5BE09}"/>
          </ac:spMkLst>
        </pc:spChg>
      </pc:sldChg>
      <pc:sldChg chg="modSp">
        <pc:chgData name="Simon Dukes" userId="S::simon.dukes@psnc.org.uk::62070bdb-6b2b-40d4-bebe-8896a1657536" providerId="AD" clId="Web-{783B6227-B974-8A8F-ED71-7444C61BEB3B}" dt="2019-09-11T16:03:38.131" v="197" actId="20577"/>
        <pc:sldMkLst>
          <pc:docMk/>
          <pc:sldMk cId="3056095831" sldId="415"/>
        </pc:sldMkLst>
        <pc:spChg chg="mod">
          <ac:chgData name="Simon Dukes" userId="S::simon.dukes@psnc.org.uk::62070bdb-6b2b-40d4-bebe-8896a1657536" providerId="AD" clId="Web-{783B6227-B974-8A8F-ED71-7444C61BEB3B}" dt="2019-09-11T16:03:38.131" v="197" actId="20577"/>
          <ac:spMkLst>
            <pc:docMk/>
            <pc:sldMk cId="3056095831" sldId="415"/>
            <ac:spMk id="3" creationId="{6AE1D8C5-2AD0-46E6-8A4D-BC51716BA339}"/>
          </ac:spMkLst>
        </pc:spChg>
      </pc:sldChg>
      <pc:sldChg chg="modSp">
        <pc:chgData name="Simon Dukes" userId="S::simon.dukes@psnc.org.uk::62070bdb-6b2b-40d4-bebe-8896a1657536" providerId="AD" clId="Web-{783B6227-B974-8A8F-ED71-7444C61BEB3B}" dt="2019-09-11T16:04:23.506" v="203" actId="20577"/>
        <pc:sldMkLst>
          <pc:docMk/>
          <pc:sldMk cId="2972357241" sldId="417"/>
        </pc:sldMkLst>
        <pc:spChg chg="mod">
          <ac:chgData name="Simon Dukes" userId="S::simon.dukes@psnc.org.uk::62070bdb-6b2b-40d4-bebe-8896a1657536" providerId="AD" clId="Web-{783B6227-B974-8A8F-ED71-7444C61BEB3B}" dt="2019-09-11T16:04:23.506" v="203" actId="20577"/>
          <ac:spMkLst>
            <pc:docMk/>
            <pc:sldMk cId="2972357241" sldId="417"/>
            <ac:spMk id="3" creationId="{6AE1D8C5-2AD0-46E6-8A4D-BC51716BA33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F4ED61-E2FF-E945-98C0-2EAEA6673820}" type="datetimeFigureOut">
              <a:rPr lang="en-US" smtClean="0"/>
              <a:t>9/18/2019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370783-0436-BD47-906B-9C87717EE2AB}" type="slidenum">
              <a:rPr lang="en-US" smtClean="0"/>
              <a:t>‹#›</a:t>
            </a:fld>
            <a:endParaRPr lang="en-US"/>
          </a:p>
        </p:txBody>
      </p:sp>
    </p:spTree>
    <p:extLst>
      <p:ext uri="{BB962C8B-B14F-4D97-AF65-F5344CB8AC3E}">
        <p14:creationId xmlns:p14="http://schemas.microsoft.com/office/powerpoint/2010/main" val="13021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9165E-5524-49E0-A142-544EAFDBE258}" type="datetimeFigureOut">
              <a:rPr lang="en-GB" smtClean="0"/>
              <a:t>18/09/2019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7FF72-E60E-4F4C-9E10-77CAE52C81A6}" type="slidenum">
              <a:rPr lang="en-GB" smtClean="0"/>
              <a:t>‹#›</a:t>
            </a:fld>
            <a:endParaRPr lang="en-GB"/>
          </a:p>
        </p:txBody>
      </p:sp>
    </p:spTree>
    <p:extLst>
      <p:ext uri="{BB962C8B-B14F-4D97-AF65-F5344CB8AC3E}">
        <p14:creationId xmlns:p14="http://schemas.microsoft.com/office/powerpoint/2010/main" val="392112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This deal with a £13bn investment removes ambiguity for contractors over the next five years and secures community pharmacies a future in the NHS. </a:t>
            </a: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We now have a clear vision for the sector’s development from our customer (Government) – this in line with our ambitions as per the Community Pharmacy Forward View. </a:t>
            </a:r>
          </a:p>
          <a:p>
            <a:pPr lvl="0"/>
            <a:endParaRPr lang="en-US"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A multi-year settlement was essential to provide a period of stability and certainty for community pharmacies and to allow the sector reform itself. </a:t>
            </a:r>
            <a:endParaRPr lang="en-GB"/>
          </a:p>
        </p:txBody>
      </p:sp>
      <p:sp>
        <p:nvSpPr>
          <p:cNvPr id="4" name="Slide Number Placeholder 3"/>
          <p:cNvSpPr>
            <a:spLocks noGrp="1"/>
          </p:cNvSpPr>
          <p:nvPr>
            <p:ph type="sldNum" sz="quarter" idx="5"/>
          </p:nvPr>
        </p:nvSpPr>
        <p:spPr/>
        <p:txBody>
          <a:bodyPr/>
          <a:lstStyle/>
          <a:p>
            <a:fld id="{DD27FF72-E60E-4F4C-9E10-77CAE52C81A6}" type="slidenum">
              <a:rPr lang="en-GB" smtClean="0"/>
              <a:t>5</a:t>
            </a:fld>
            <a:endParaRPr lang="en-GB"/>
          </a:p>
        </p:txBody>
      </p:sp>
    </p:spTree>
    <p:extLst>
      <p:ext uri="{BB962C8B-B14F-4D97-AF65-F5344CB8AC3E}">
        <p14:creationId xmlns:p14="http://schemas.microsoft.com/office/powerpoint/2010/main" val="106354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Pharmacy Access Scheme or </a:t>
            </a:r>
            <a:r>
              <a:rPr lang="en-GB" err="1"/>
              <a:t>PhAS</a:t>
            </a:r>
            <a:r>
              <a:rPr lang="en-GB"/>
              <a:t> continues as it is – at a cost of £24 million until April 19/20 when it will be updated and revised.</a:t>
            </a:r>
          </a:p>
          <a:p>
            <a:endParaRPr lang="en-GB"/>
          </a:p>
          <a:p>
            <a:r>
              <a:rPr lang="en-GB"/>
              <a:t>The details of the updated scheme will be available in October this year, 6 months before it is introduced.</a:t>
            </a:r>
          </a:p>
          <a:p>
            <a:endParaRPr lang="en-GB"/>
          </a:p>
          <a:p>
            <a:r>
              <a:rPr lang="en-GB"/>
              <a:t>The scheme has five main aims –</a:t>
            </a:r>
          </a:p>
          <a:p>
            <a:endParaRPr lang="en-GB"/>
          </a:p>
          <a:p>
            <a:r>
              <a:rPr lang="en-GB"/>
              <a:t>To protect access – the scheme assesses this though distance alone and not social factors, although in urban areas the distance is reduced in very deprived areas</a:t>
            </a:r>
          </a:p>
          <a:p>
            <a:endParaRPr lang="en-GB"/>
          </a:p>
          <a:p>
            <a:r>
              <a:rPr lang="en-GB"/>
              <a:t>To be cost efficient – because it is paid for by the contractor base – we have said that the scheme should not cost more that it does currently</a:t>
            </a:r>
          </a:p>
          <a:p>
            <a:endParaRPr lang="en-GB"/>
          </a:p>
          <a:p>
            <a:r>
              <a:rPr lang="en-GB"/>
              <a:t>To be not unduly administrative – if you remember the review process was lengthy and costly for contractors and the NHS alike - greater understanding of the mapping process would have reduced the number of reviews requests</a:t>
            </a:r>
          </a:p>
          <a:p>
            <a:endParaRPr lang="en-GB"/>
          </a:p>
          <a:p>
            <a:r>
              <a:rPr lang="en-GB"/>
              <a:t>To be reasonably simple to explain – this is helpful for all and links to the last aim but is particularly helpful for politicians if pharmacies start to close and the public needs reassurance that Government will maintain access to community pharmacies</a:t>
            </a:r>
          </a:p>
          <a:p>
            <a:endParaRPr lang="en-GB"/>
          </a:p>
          <a:p>
            <a:r>
              <a:rPr lang="en-GB"/>
              <a:t>And finally to be responsive – the last scheme has been relatively static and not taken account of closures and openings of pharmacies,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0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D27FF72-E60E-4F4C-9E10-77CAE52C81A6}" type="slidenum">
              <a:rPr lang="en-GB" smtClean="0"/>
              <a:t>16</a:t>
            </a:fld>
            <a:endParaRPr lang="en-GB"/>
          </a:p>
        </p:txBody>
      </p:sp>
    </p:spTree>
    <p:extLst>
      <p:ext uri="{BB962C8B-B14F-4D97-AF65-F5344CB8AC3E}">
        <p14:creationId xmlns:p14="http://schemas.microsoft.com/office/powerpoint/2010/main" val="152808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agreement makes clear that technology is considered to be an enabler to free up pharmacists’ time to provide services and for dispensing to become more efficient. There are a number of relevant issues here including hub and spoke dispensing between legal entities which PSNC successfully opposed in 2016.</a:t>
            </a:r>
          </a:p>
          <a:p>
            <a:endParaRPr lang="en-GB"/>
          </a:p>
          <a:p>
            <a:r>
              <a:rPr lang="en-GB"/>
              <a:t>So why accept it now. First, the introduction of technology is as stated inevitable so we cannot hold it off for ever and should seek to influence its introduction. </a:t>
            </a:r>
          </a:p>
          <a:p>
            <a:endParaRPr lang="en-GB"/>
          </a:p>
          <a:p>
            <a:r>
              <a:rPr lang="en-GB"/>
              <a:t>Second, as we recognised in 2016, there are efficiencies to be gained by hub and spoke dispensing currently undertaken currently by bigger contractors – this includes activity saving in the pharmacy which frees up pharmacists time in community pharmacies – so it could potentially help with the introduction of new services.</a:t>
            </a:r>
          </a:p>
          <a:p>
            <a:endParaRPr lang="en-GB"/>
          </a:p>
          <a:p>
            <a:r>
              <a:rPr lang="en-GB"/>
              <a:t>Third, Government has agreed to ensure that the whole sector – including Independents – can benefit from hub and spoke dispensing – so we should be able to influence how it is introduced in the NHS – perhaps through appropriate NHS regulations. </a:t>
            </a:r>
          </a:p>
          <a:p>
            <a:endParaRPr lang="en-GB"/>
          </a:p>
          <a:p>
            <a:r>
              <a:rPr lang="en-GB"/>
              <a:t>Perhaps the contentious issue is whether hub and spoke dispensing for Independents and between legal entities really will provide efficiencies or cost savings.</a:t>
            </a:r>
          </a:p>
        </p:txBody>
      </p:sp>
      <p:sp>
        <p:nvSpPr>
          <p:cNvPr id="4" name="Slide Number Placeholder 3"/>
          <p:cNvSpPr>
            <a:spLocks noGrp="1"/>
          </p:cNvSpPr>
          <p:nvPr>
            <p:ph type="sldNum" sz="quarter" idx="5"/>
          </p:nvPr>
        </p:nvSpPr>
        <p:spPr/>
        <p:txBody>
          <a:bodyPr/>
          <a:lstStyle/>
          <a:p>
            <a:fld id="{DD27FF72-E60E-4F4C-9E10-77CAE52C81A6}" type="slidenum">
              <a:rPr lang="en-GB" smtClean="0"/>
              <a:t>17</a:t>
            </a:fld>
            <a:endParaRPr lang="en-GB"/>
          </a:p>
        </p:txBody>
      </p:sp>
    </p:spTree>
    <p:extLst>
      <p:ext uri="{BB962C8B-B14F-4D97-AF65-F5344CB8AC3E}">
        <p14:creationId xmlns:p14="http://schemas.microsoft.com/office/powerpoint/2010/main" val="34777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First point  - I think be clear here that all community pharmacies have the same obligations professionally for the patients they serve and for whom they dispense medicines – they are not remote hubs. Albeit within the context of different market entry requirements – bricks and mortar and DSPs. With such introductions as click and collect the distinction between the two is decreasing. We have concerns about any differential terms of service which then set up different SAF amounts which might set up a cost imperative for DSPs and at the same time might suggest the DSP does no more that assemble medicines and need not be patient focused. But we accept that the terms of service need to reflect patients’ increasing use of online services.</a:t>
            </a:r>
          </a:p>
          <a:p>
            <a:endParaRPr lang="en-GB"/>
          </a:p>
          <a:p>
            <a:r>
              <a:rPr lang="en-GB"/>
              <a:t>Second – the statement of patients’ free choice is helpful given some of the technological enablers and the concerns they present and behind this lies work to seek to ensure the NHS takes action to stop prescription direction – could mention evidence to DHSC regs review reporting in March 2018 that one pharmacy lost 95% of its business overnight due to prescription direction.</a:t>
            </a:r>
          </a:p>
          <a:p>
            <a:endParaRPr lang="en-GB"/>
          </a:p>
        </p:txBody>
      </p:sp>
      <p:sp>
        <p:nvSpPr>
          <p:cNvPr id="4" name="Slide Number Placeholder 3"/>
          <p:cNvSpPr>
            <a:spLocks noGrp="1"/>
          </p:cNvSpPr>
          <p:nvPr>
            <p:ph type="sldNum" sz="quarter" idx="5"/>
          </p:nvPr>
        </p:nvSpPr>
        <p:spPr/>
        <p:txBody>
          <a:bodyPr/>
          <a:lstStyle/>
          <a:p>
            <a:fld id="{DD27FF72-E60E-4F4C-9E10-77CAE52C81A6}" type="slidenum">
              <a:rPr lang="en-GB" smtClean="0"/>
              <a:t>18</a:t>
            </a:fld>
            <a:endParaRPr lang="en-GB"/>
          </a:p>
        </p:txBody>
      </p:sp>
    </p:spTree>
    <p:extLst>
      <p:ext uri="{BB962C8B-B14F-4D97-AF65-F5344CB8AC3E}">
        <p14:creationId xmlns:p14="http://schemas.microsoft.com/office/powerpoint/2010/main" val="410410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5000"/>
              </a:lnSpc>
              <a:spcAft>
                <a:spcPts val="800"/>
              </a:spcAft>
              <a:buClr>
                <a:srgbClr val="4E3487"/>
              </a:buClr>
              <a:buFont typeface="Wingdings" panose="05000000000000000000" pitchFamily="2" charset="2"/>
              <a:buNone/>
            </a:pPr>
            <a:r>
              <a:rPr lang="en-GB" sz="1200">
                <a:effectLst/>
                <a:latin typeface="Symbol" panose="05050102010706020507" pitchFamily="18" charset="2"/>
                <a:ea typeface="Calibri" panose="020F0502020204030204" pitchFamily="34" charset="0"/>
                <a:cs typeface="Calibri" panose="020F0502020204030204" pitchFamily="34" charset="0"/>
              </a:rPr>
              <a:t>The deal guarantees the sector a future – not one that will be easy to attain, but one that does present opportunities for those who are willing to engage with it and to change.</a:t>
            </a:r>
            <a:endParaRPr lang="en-GB" sz="1200">
              <a:effectLst/>
              <a:latin typeface="Symbol" panose="05050102010706020507" pitchFamily="18" charset="2"/>
              <a:ea typeface="Calibri" panose="020F0502020204030204" pitchFamily="34" charset="0"/>
              <a:cs typeface="Times New Roman" panose="02020603050405020304" pitchFamily="18" charset="0"/>
            </a:endParaRPr>
          </a:p>
          <a:p>
            <a:pPr marL="0" lvl="0" indent="0">
              <a:lnSpc>
                <a:spcPct val="105000"/>
              </a:lnSpc>
              <a:spcAft>
                <a:spcPts val="800"/>
              </a:spcAft>
              <a:buClr>
                <a:srgbClr val="4E3487"/>
              </a:buClr>
              <a:buFont typeface="Wingdings" panose="05000000000000000000" pitchFamily="2" charset="2"/>
              <a:buNone/>
            </a:pPr>
            <a:endParaRPr lang="en-GB" sz="1200">
              <a:effectLst/>
              <a:latin typeface="Symbol" panose="05050102010706020507" pitchFamily="18" charset="2"/>
              <a:ea typeface="Calibri" panose="020F0502020204030204" pitchFamily="34" charset="0"/>
              <a:cs typeface="Times New Roman" panose="02020603050405020304" pitchFamily="18" charset="0"/>
            </a:endParaRPr>
          </a:p>
          <a:p>
            <a:pPr marL="0" lvl="0" indent="0">
              <a:lnSpc>
                <a:spcPct val="105000"/>
              </a:lnSpc>
              <a:spcAft>
                <a:spcPts val="800"/>
              </a:spcAft>
              <a:buClr>
                <a:srgbClr val="4E3487"/>
              </a:buClr>
              <a:buFont typeface="Wingdings" panose="05000000000000000000" pitchFamily="2" charset="2"/>
              <a:buNone/>
            </a:pPr>
            <a:r>
              <a:rPr lang="en-GB" sz="1200">
                <a:effectLst/>
                <a:latin typeface="Symbol" panose="05050102010706020507" pitchFamily="18" charset="2"/>
                <a:ea typeface="Calibri" panose="020F0502020204030204" pitchFamily="34" charset="0"/>
                <a:cs typeface="Calibri" panose="020F0502020204030204" pitchFamily="34" charset="0"/>
              </a:rPr>
              <a:t>What that change might look like is something that all businesses will need to think about.</a:t>
            </a:r>
            <a:endParaRPr lang="en-GB" sz="1200">
              <a:effectLst/>
              <a:latin typeface="Symbol" panose="05050102010706020507" pitchFamily="18" charset="2"/>
              <a:ea typeface="Calibri" panose="020F0502020204030204" pitchFamily="34" charset="0"/>
              <a:cs typeface="Times New Roman" panose="02020603050405020304" pitchFamily="18" charset="0"/>
            </a:endParaRPr>
          </a:p>
          <a:p>
            <a:pPr marL="0" lvl="0" indent="0">
              <a:lnSpc>
                <a:spcPct val="105000"/>
              </a:lnSpc>
              <a:spcAft>
                <a:spcPts val="800"/>
              </a:spcAft>
              <a:buClr>
                <a:srgbClr val="4E3487"/>
              </a:buClr>
              <a:buFont typeface="Wingdings" panose="05000000000000000000" pitchFamily="2" charset="2"/>
              <a:buNone/>
            </a:pPr>
            <a:endParaRPr lang="en-GB" sz="1200">
              <a:effectLst/>
              <a:latin typeface="Symbol" panose="05050102010706020507" pitchFamily="18" charset="2"/>
              <a:ea typeface="Calibri" panose="020F0502020204030204" pitchFamily="34" charset="0"/>
              <a:cs typeface="Times New Roman" panose="02020603050405020304" pitchFamily="18" charset="0"/>
            </a:endParaRPr>
          </a:p>
          <a:p>
            <a:pPr marL="0" lvl="0" indent="0">
              <a:lnSpc>
                <a:spcPct val="105000"/>
              </a:lnSpc>
              <a:spcAft>
                <a:spcPts val="800"/>
              </a:spcAft>
              <a:buClr>
                <a:srgbClr val="4E3487"/>
              </a:buClr>
              <a:buFont typeface="Wingdings" panose="05000000000000000000" pitchFamily="2" charset="2"/>
              <a:buNone/>
            </a:pPr>
            <a:r>
              <a:rPr lang="en-GB" sz="1200">
                <a:effectLst/>
                <a:latin typeface="Symbol" panose="05050102010706020507" pitchFamily="18" charset="2"/>
                <a:ea typeface="Calibri" panose="020F0502020204030204" pitchFamily="34" charset="0"/>
                <a:cs typeface="Calibri" panose="020F0502020204030204" pitchFamily="34" charset="0"/>
              </a:rPr>
              <a:t>It will mean looking at the dispensing process and seeing how this can be made more efficient to free up pharmacists’ time to focus on clinical services. </a:t>
            </a:r>
            <a:endParaRPr lang="en-GB" sz="1200">
              <a:effectLst/>
              <a:latin typeface="Symbol" panose="05050102010706020507" pitchFamily="18" charset="2"/>
              <a:ea typeface="Calibri" panose="020F0502020204030204" pitchFamily="34" charset="0"/>
              <a:cs typeface="Times New Roman" panose="02020603050405020304" pitchFamily="18" charset="0"/>
            </a:endParaRPr>
          </a:p>
          <a:p>
            <a:pPr marL="0" lvl="0" indent="0">
              <a:lnSpc>
                <a:spcPct val="105000"/>
              </a:lnSpc>
              <a:spcAft>
                <a:spcPts val="0"/>
              </a:spcAft>
              <a:buClr>
                <a:srgbClr val="4E3487"/>
              </a:buClr>
              <a:buFont typeface="Wingdings" panose="05000000000000000000" pitchFamily="2" charset="2"/>
              <a:buNone/>
            </a:pPr>
            <a:endParaRPr lang="en-GB" sz="1200">
              <a:effectLst/>
              <a:latin typeface="Symbol" panose="05050102010706020507" pitchFamily="18" charset="2"/>
              <a:ea typeface="Calibri" panose="020F0502020204030204" pitchFamily="34" charset="0"/>
              <a:cs typeface="Calibri" panose="020F0502020204030204" pitchFamily="34" charset="0"/>
            </a:endParaRPr>
          </a:p>
          <a:p>
            <a:pPr marL="0" lvl="0" indent="0">
              <a:lnSpc>
                <a:spcPct val="105000"/>
              </a:lnSpc>
              <a:spcAft>
                <a:spcPts val="0"/>
              </a:spcAft>
              <a:buClr>
                <a:srgbClr val="4E3487"/>
              </a:buClr>
              <a:buFont typeface="Wingdings" panose="05000000000000000000" pitchFamily="2" charset="2"/>
              <a:buNone/>
            </a:pPr>
            <a:r>
              <a:rPr lang="en-GB" sz="1200">
                <a:effectLst/>
                <a:latin typeface="Symbol" panose="05050102010706020507" pitchFamily="18" charset="2"/>
                <a:ea typeface="Calibri" panose="020F0502020204030204" pitchFamily="34" charset="0"/>
                <a:cs typeface="Calibri" panose="020F0502020204030204" pitchFamily="34" charset="0"/>
              </a:rPr>
              <a:t>For large businesses it will mean some difficult decisions about the viability of some branches. </a:t>
            </a:r>
            <a:endParaRPr lang="en-GB" sz="1200">
              <a:effectLst/>
              <a:latin typeface="Symbol" panose="05050102010706020507" pitchFamily="18" charset="2"/>
              <a:ea typeface="Calibri" panose="020F0502020204030204" pitchFamily="34" charset="0"/>
              <a:cs typeface="Times New Roman" panose="02020603050405020304" pitchFamily="18" charset="0"/>
            </a:endParaRPr>
          </a:p>
          <a:p>
            <a:pPr marL="0" lvl="0" indent="0">
              <a:lnSpc>
                <a:spcPct val="105000"/>
              </a:lnSpc>
              <a:spcAft>
                <a:spcPts val="0"/>
              </a:spcAft>
              <a:buClr>
                <a:srgbClr val="4E3487"/>
              </a:buClr>
              <a:buFont typeface="Wingdings" panose="05000000000000000000" pitchFamily="2" charset="2"/>
              <a:buNone/>
            </a:pPr>
            <a:endParaRPr lang="en-GB" sz="1200">
              <a:effectLst/>
              <a:latin typeface="Symbol" panose="05050102010706020507" pitchFamily="18" charset="2"/>
              <a:ea typeface="Calibri" panose="020F0502020204030204" pitchFamily="34" charset="0"/>
              <a:cs typeface="Times New Roman" panose="02020603050405020304" pitchFamily="18" charset="0"/>
            </a:endParaRPr>
          </a:p>
          <a:p>
            <a:pPr marL="0" lvl="0" indent="0">
              <a:lnSpc>
                <a:spcPct val="105000"/>
              </a:lnSpc>
              <a:spcAft>
                <a:spcPts val="0"/>
              </a:spcAft>
              <a:buClr>
                <a:srgbClr val="4E3487"/>
              </a:buClr>
              <a:buFont typeface="Wingdings" panose="05000000000000000000" pitchFamily="2" charset="2"/>
              <a:buNone/>
            </a:pPr>
            <a:r>
              <a:rPr lang="en-GB" sz="1200">
                <a:effectLst/>
                <a:latin typeface="Symbol" panose="05050102010706020507" pitchFamily="18" charset="2"/>
                <a:ea typeface="Calibri" panose="020F0502020204030204" pitchFamily="34" charset="0"/>
                <a:cs typeface="Calibri" panose="020F0502020204030204" pitchFamily="34" charset="0"/>
              </a:rPr>
              <a:t>For independent contractors, particularly those in clusters of pharmacies, it will mean some incredibly difficult conversations with other local pharmacy businesses to work through how you can deliver what the Government wants either working in partnership, or even through consolidating your businesses.</a:t>
            </a:r>
            <a:endParaRPr lang="en-GB" sz="1200">
              <a:effectLst/>
              <a:latin typeface="Symbol" panose="05050102010706020507" pitchFamily="18" charset="2"/>
              <a:ea typeface="Calibri" panose="020F0502020204030204" pitchFamily="34" charset="0"/>
              <a:cs typeface="Times New Roman" panose="02020603050405020304" pitchFamily="18" charset="0"/>
            </a:endParaRPr>
          </a:p>
          <a:p>
            <a:pPr marL="0" lvl="0" indent="0">
              <a:lnSpc>
                <a:spcPct val="105000"/>
              </a:lnSpc>
              <a:spcAft>
                <a:spcPts val="0"/>
              </a:spcAft>
              <a:buClr>
                <a:srgbClr val="4E3487"/>
              </a:buClr>
              <a:buFont typeface="Wingdings" panose="05000000000000000000" pitchFamily="2" charset="2"/>
              <a:buNone/>
            </a:pPr>
            <a:endParaRPr lang="en-GB" sz="1200">
              <a:effectLst/>
              <a:latin typeface="Symbol" panose="05050102010706020507" pitchFamily="18" charset="2"/>
              <a:ea typeface="Calibri" panose="020F0502020204030204" pitchFamily="34" charset="0"/>
              <a:cs typeface="Calibri" panose="020F0502020204030204" pitchFamily="34" charset="0"/>
            </a:endParaRPr>
          </a:p>
          <a:p>
            <a:pPr marL="0" lvl="0" indent="0">
              <a:lnSpc>
                <a:spcPct val="105000"/>
              </a:lnSpc>
              <a:spcAft>
                <a:spcPts val="0"/>
              </a:spcAft>
              <a:buClr>
                <a:srgbClr val="4E3487"/>
              </a:buClr>
              <a:buFont typeface="Wingdings" panose="05000000000000000000" pitchFamily="2" charset="2"/>
              <a:buNone/>
            </a:pPr>
            <a:r>
              <a:rPr lang="en-GB" sz="1200">
                <a:effectLst/>
                <a:latin typeface="Symbol" panose="05050102010706020507" pitchFamily="18" charset="2"/>
                <a:ea typeface="Calibri" panose="020F0502020204030204" pitchFamily="34" charset="0"/>
                <a:cs typeface="Calibri" panose="020F0502020204030204" pitchFamily="34" charset="0"/>
              </a:rPr>
              <a:t>For everyone it will mean looking at your businesses and stopping doing the things you are not paid for. </a:t>
            </a:r>
            <a:endParaRPr lang="en-GB" sz="1200">
              <a:effectLst/>
              <a:latin typeface="Symbol" panose="05050102010706020507" pitchFamily="18" charset="2"/>
              <a:ea typeface="Calibri" panose="020F0502020204030204" pitchFamily="34" charset="0"/>
              <a:cs typeface="Times New Roman" panose="02020603050405020304" pitchFamily="18" charset="0"/>
            </a:endParaRPr>
          </a:p>
          <a:p>
            <a:pPr marL="0" lvl="0" indent="0">
              <a:lnSpc>
                <a:spcPct val="105000"/>
              </a:lnSpc>
              <a:spcAft>
                <a:spcPts val="0"/>
              </a:spcAft>
              <a:buClr>
                <a:srgbClr val="4E3487"/>
              </a:buClr>
              <a:buFont typeface="Wingdings" panose="05000000000000000000" pitchFamily="2" charset="2"/>
              <a:buNone/>
            </a:pPr>
            <a:endParaRPr lang="en-GB" sz="1200">
              <a:effectLst/>
              <a:latin typeface="Symbol" panose="05050102010706020507" pitchFamily="18" charset="2"/>
              <a:ea typeface="Calibri" panose="020F0502020204030204" pitchFamily="34" charset="0"/>
              <a:cs typeface="Times New Roman" panose="02020603050405020304" pitchFamily="18" charset="0"/>
            </a:endParaRPr>
          </a:p>
          <a:p>
            <a:pPr marL="0" lvl="0" indent="0">
              <a:lnSpc>
                <a:spcPct val="105000"/>
              </a:lnSpc>
              <a:spcAft>
                <a:spcPts val="0"/>
              </a:spcAft>
              <a:buClr>
                <a:srgbClr val="4E3487"/>
              </a:buClr>
              <a:buFont typeface="Wingdings" panose="05000000000000000000" pitchFamily="2" charset="2"/>
              <a:buNone/>
            </a:pPr>
            <a:r>
              <a:rPr lang="en-GB" sz="1200">
                <a:effectLst/>
                <a:latin typeface="Symbol" panose="05050102010706020507" pitchFamily="18" charset="2"/>
                <a:ea typeface="Calibri" panose="020F0502020204030204" pitchFamily="34" charset="0"/>
                <a:cs typeface="Calibri" panose="020F0502020204030204" pitchFamily="34" charset="0"/>
              </a:rPr>
              <a:t>And no matter the size of your business, it will mean coming together with other pharmacy businesses locally to ensure that you are all a part of the emerging PCNs.</a:t>
            </a:r>
            <a:endParaRPr lang="en-GB" sz="1200">
              <a:effectLst/>
              <a:latin typeface="Symbol" panose="05050102010706020507" pitchFamily="18" charset="2"/>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DD27FF72-E60E-4F4C-9E10-77CAE52C81A6}" type="slidenum">
              <a:rPr lang="en-GB" smtClean="0"/>
              <a:t>21</a:t>
            </a:fld>
            <a:endParaRPr lang="en-GB"/>
          </a:p>
        </p:txBody>
      </p:sp>
    </p:spTree>
    <p:extLst>
      <p:ext uri="{BB962C8B-B14F-4D97-AF65-F5344CB8AC3E}">
        <p14:creationId xmlns:p14="http://schemas.microsoft.com/office/powerpoint/2010/main" val="175578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B51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05234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224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8195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25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B51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4113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169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0523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16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65772"/>
            <a:ext cx="9865096" cy="142617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623392" y="1844824"/>
            <a:ext cx="11017224" cy="41044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533258"/>
            <a:ext cx="12192000" cy="311112"/>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04512" y="239201"/>
            <a:ext cx="1122602" cy="802372"/>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1" b="8936"/>
          <a:stretch/>
        </p:blipFill>
        <p:spPr>
          <a:xfrm>
            <a:off x="10624727" y="1041573"/>
            <a:ext cx="1282172" cy="720068"/>
          </a:xfrm>
          <a:prstGeom prst="rect">
            <a:avLst/>
          </a:prstGeom>
        </p:spPr>
      </p:pic>
    </p:spTree>
    <p:extLst>
      <p:ext uri="{BB962C8B-B14F-4D97-AF65-F5344CB8AC3E}">
        <p14:creationId xmlns:p14="http://schemas.microsoft.com/office/powerpoint/2010/main" val="393657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sldNum="0" hdr="0" dt="0"/>
  <p:txStyles>
    <p:titleStyle>
      <a:lvl1pPr algn="l" defTabSz="9144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5B518E"/>
        </a:buClr>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5B518E"/>
        </a:buClr>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5B518E"/>
        </a:buClr>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65772"/>
            <a:ext cx="9865096" cy="142617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623392" y="1844824"/>
            <a:ext cx="11017224" cy="41044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533258"/>
            <a:ext cx="12192000" cy="311112"/>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04512" y="239201"/>
            <a:ext cx="1122602" cy="802372"/>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1" b="8936"/>
          <a:stretch/>
        </p:blipFill>
        <p:spPr>
          <a:xfrm>
            <a:off x="10624727" y="1041573"/>
            <a:ext cx="1282172" cy="720068"/>
          </a:xfrm>
          <a:prstGeom prst="rect">
            <a:avLst/>
          </a:prstGeom>
        </p:spPr>
      </p:pic>
    </p:spTree>
    <p:extLst>
      <p:ext uri="{BB962C8B-B14F-4D97-AF65-F5344CB8AC3E}">
        <p14:creationId xmlns:p14="http://schemas.microsoft.com/office/powerpoint/2010/main" val="42264252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sldNum="0" hdr="0" dt="0"/>
  <p:txStyles>
    <p:titleStyle>
      <a:lvl1pPr algn="l" defTabSz="9144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5B518E"/>
        </a:buClr>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5B518E"/>
        </a:buClr>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5B518E"/>
        </a:buClr>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3EFE-F2CD-43F1-BB67-31DD59B4C9AE}"/>
              </a:ext>
            </a:extLst>
          </p:cNvPr>
          <p:cNvSpPr>
            <a:spLocks noGrp="1"/>
          </p:cNvSpPr>
          <p:nvPr>
            <p:ph type="title"/>
          </p:nvPr>
        </p:nvSpPr>
        <p:spPr/>
        <p:txBody>
          <a:bodyPr/>
          <a:lstStyle/>
          <a:p>
            <a:r>
              <a:rPr lang="en-GB" dirty="0"/>
              <a:t>Essex LPC conference 2019</a:t>
            </a:r>
          </a:p>
        </p:txBody>
      </p:sp>
      <p:sp>
        <p:nvSpPr>
          <p:cNvPr id="3" name="Content Placeholder 2">
            <a:extLst>
              <a:ext uri="{FF2B5EF4-FFF2-40B4-BE49-F238E27FC236}">
                <a16:creationId xmlns:a16="http://schemas.microsoft.com/office/drawing/2014/main" id="{9E3EBEC6-A707-4D68-B63C-C9D4C5677469}"/>
              </a:ext>
            </a:extLst>
          </p:cNvPr>
          <p:cNvSpPr>
            <a:spLocks noGrp="1"/>
          </p:cNvSpPr>
          <p:nvPr>
            <p:ph idx="1"/>
          </p:nvPr>
        </p:nvSpPr>
        <p:spPr/>
        <p:txBody>
          <a:bodyPr>
            <a:normAutofit/>
          </a:bodyPr>
          <a:lstStyle/>
          <a:p>
            <a:r>
              <a:rPr lang="en-GB" sz="4800" dirty="0" err="1"/>
              <a:t>Sli</a:t>
            </a:r>
            <a:r>
              <a:rPr lang="en-GB" sz="4800" dirty="0"/>
              <a:t>-do</a:t>
            </a:r>
          </a:p>
          <a:p>
            <a:r>
              <a:rPr lang="en-GB" sz="4800" dirty="0"/>
              <a:t>Event number #X032</a:t>
            </a:r>
          </a:p>
        </p:txBody>
      </p:sp>
    </p:spTree>
    <p:extLst>
      <p:ext uri="{BB962C8B-B14F-4D97-AF65-F5344CB8AC3E}">
        <p14:creationId xmlns:p14="http://schemas.microsoft.com/office/powerpoint/2010/main" val="423622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0222-30C3-4756-BA91-EF530BF9664A}"/>
              </a:ext>
            </a:extLst>
          </p:cNvPr>
          <p:cNvSpPr>
            <a:spLocks noGrp="1"/>
          </p:cNvSpPr>
          <p:nvPr>
            <p:ph type="title"/>
          </p:nvPr>
        </p:nvSpPr>
        <p:spPr/>
        <p:txBody>
          <a:bodyPr/>
          <a:lstStyle/>
          <a:p>
            <a:r>
              <a:rPr lang="en-US" b="1">
                <a:cs typeface="Calibri"/>
              </a:rPr>
              <a:t>Quality: the Pharmacy Quality Scheme</a:t>
            </a:r>
            <a:endParaRPr lang="en-US" b="1"/>
          </a:p>
        </p:txBody>
      </p:sp>
      <p:sp>
        <p:nvSpPr>
          <p:cNvPr id="3" name="Content Placeholder 2">
            <a:extLst>
              <a:ext uri="{FF2B5EF4-FFF2-40B4-BE49-F238E27FC236}">
                <a16:creationId xmlns:a16="http://schemas.microsoft.com/office/drawing/2014/main" id="{1E7B5B75-CFF4-43A4-AF74-81BEFC3BAD9F}"/>
              </a:ext>
            </a:extLst>
          </p:cNvPr>
          <p:cNvSpPr>
            <a:spLocks noGrp="1"/>
          </p:cNvSpPr>
          <p:nvPr>
            <p:ph idx="1"/>
          </p:nvPr>
        </p:nvSpPr>
        <p:spPr>
          <a:xfrm>
            <a:off x="623392" y="1844824"/>
            <a:ext cx="11017224" cy="4506100"/>
          </a:xfrm>
        </p:spPr>
        <p:txBody>
          <a:bodyPr vert="horz" wrap="square" lIns="91440" tIns="45720" rIns="91440" bIns="45720" numCol="1" rtlCol="0" anchor="t" anchorCtr="0" compatLnSpc="1">
            <a:prstTxWarp prst="textNoShape">
              <a:avLst/>
            </a:prstTxWarp>
            <a:normAutofit/>
          </a:bodyPr>
          <a:lstStyle/>
          <a:p>
            <a:r>
              <a:rPr lang="en-US" dirty="0">
                <a:cs typeface="Calibri"/>
              </a:rPr>
              <a:t>QPS is re-named PQS</a:t>
            </a:r>
          </a:p>
          <a:p>
            <a:r>
              <a:rPr lang="en-US" dirty="0">
                <a:cs typeface="Calibri"/>
              </a:rPr>
              <a:t>Annual value of £75m</a:t>
            </a:r>
            <a:endParaRPr lang="en-US" dirty="0"/>
          </a:p>
          <a:p>
            <a:r>
              <a:rPr lang="en-US" dirty="0">
                <a:cs typeface="Calibri"/>
              </a:rPr>
              <a:t>Some quality criteria grouped into</a:t>
            </a:r>
            <a:br>
              <a:rPr lang="en-US" dirty="0">
                <a:cs typeface="Calibri"/>
              </a:rPr>
            </a:br>
            <a:r>
              <a:rPr lang="en-US" dirty="0">
                <a:cs typeface="Calibri"/>
              </a:rPr>
              <a:t>bundles for payment</a:t>
            </a:r>
          </a:p>
          <a:p>
            <a:r>
              <a:rPr lang="en-US" dirty="0">
                <a:ea typeface="+mn-lt"/>
                <a:cs typeface="+mn-lt"/>
              </a:rPr>
              <a:t>Can claim advance Aspiration payment of</a:t>
            </a:r>
            <a:br>
              <a:rPr lang="en-US" dirty="0">
                <a:ea typeface="+mn-lt"/>
                <a:cs typeface="+mn-lt"/>
              </a:rPr>
            </a:br>
            <a:r>
              <a:rPr lang="en-US" dirty="0">
                <a:ea typeface="+mn-lt"/>
                <a:cs typeface="+mn-lt"/>
              </a:rPr>
              <a:t>up to 70% of QPS earnings from 2018/19</a:t>
            </a:r>
          </a:p>
          <a:p>
            <a:pPr lvl="1"/>
            <a:r>
              <a:rPr lang="en-US" dirty="0">
                <a:ea typeface="+mn-lt"/>
                <a:cs typeface="+mn-lt"/>
              </a:rPr>
              <a:t>Claim via MYS from 30th September to 1st November</a:t>
            </a:r>
          </a:p>
          <a:p>
            <a:pPr lvl="1"/>
            <a:r>
              <a:rPr lang="en-US" dirty="0">
                <a:ea typeface="+mn-lt"/>
                <a:cs typeface="+mn-lt"/>
              </a:rPr>
              <a:t>Payment on 29th November</a:t>
            </a:r>
          </a:p>
        </p:txBody>
      </p:sp>
    </p:spTree>
    <p:extLst>
      <p:ext uri="{BB962C8B-B14F-4D97-AF65-F5344CB8AC3E}">
        <p14:creationId xmlns:p14="http://schemas.microsoft.com/office/powerpoint/2010/main" val="403497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82F2-732D-4BBF-99BF-B591BDD9B011}"/>
              </a:ext>
            </a:extLst>
          </p:cNvPr>
          <p:cNvSpPr>
            <a:spLocks noGrp="1"/>
          </p:cNvSpPr>
          <p:nvPr>
            <p:ph type="title"/>
          </p:nvPr>
        </p:nvSpPr>
        <p:spPr/>
        <p:txBody>
          <a:bodyPr/>
          <a:lstStyle/>
          <a:p>
            <a:r>
              <a:rPr lang="en-US" b="1">
                <a:ea typeface="+mj-lt"/>
                <a:cs typeface="+mj-lt"/>
              </a:rPr>
              <a:t>PQS Gateway Criteria</a:t>
            </a:r>
            <a:endParaRPr lang="en-GB" b="1"/>
          </a:p>
        </p:txBody>
      </p:sp>
      <p:sp>
        <p:nvSpPr>
          <p:cNvPr id="3" name="Content Placeholder 2">
            <a:extLst>
              <a:ext uri="{FF2B5EF4-FFF2-40B4-BE49-F238E27FC236}">
                <a16:creationId xmlns:a16="http://schemas.microsoft.com/office/drawing/2014/main" id="{339A4853-ED8A-4826-BF23-A690E3EB2847}"/>
              </a:ext>
            </a:extLst>
          </p:cNvPr>
          <p:cNvSpPr>
            <a:spLocks noGrp="1"/>
          </p:cNvSpPr>
          <p:nvPr>
            <p:ph idx="1"/>
          </p:nvPr>
        </p:nvSpPr>
        <p:spPr/>
        <p:txBody>
          <a:bodyPr vert="horz" wrap="square" lIns="91440" tIns="45720" rIns="91440" bIns="45720" numCol="1" rtlCol="0" anchor="t" anchorCtr="0" compatLnSpc="1">
            <a:prstTxWarp prst="textNoShape">
              <a:avLst/>
            </a:prstTxWarp>
            <a:normAutofit/>
          </a:bodyPr>
          <a:lstStyle/>
          <a:p>
            <a:pPr marL="514338" indent="-514338">
              <a:buFont typeface="+mj-lt"/>
              <a:buAutoNum type="arabicPeriod"/>
            </a:pPr>
            <a:r>
              <a:rPr lang="en-US"/>
              <a:t>Offering Flu Vaccination Service and/or NMS</a:t>
            </a:r>
          </a:p>
          <a:p>
            <a:pPr marL="514338" indent="-514338">
              <a:buFont typeface="+mj-lt"/>
              <a:buAutoNum type="arabicPeriod"/>
            </a:pPr>
            <a:r>
              <a:rPr lang="en-US"/>
              <a:t>Active shared premises </a:t>
            </a:r>
            <a:r>
              <a:rPr lang="en-US" err="1"/>
              <a:t>NHSmail</a:t>
            </a:r>
            <a:r>
              <a:rPr lang="en-US"/>
              <a:t> mailbox, with two linked accounts</a:t>
            </a:r>
          </a:p>
          <a:p>
            <a:pPr marL="514338" indent="-514338">
              <a:buFont typeface="+mj-lt"/>
              <a:buAutoNum type="arabicPeriod"/>
            </a:pPr>
            <a:r>
              <a:rPr lang="en-GB"/>
              <a:t>Update NHS website profile within a</a:t>
            </a:r>
            <a:br>
              <a:rPr lang="en-GB"/>
            </a:br>
            <a:r>
              <a:rPr lang="en-GB"/>
              <a:t>defined time period</a:t>
            </a:r>
            <a:endParaRPr lang="en-GB">
              <a:cs typeface="Calibri"/>
            </a:endParaRPr>
          </a:p>
          <a:p>
            <a:pPr marL="514338" indent="-514338">
              <a:buFont typeface="+mj-lt"/>
              <a:buAutoNum type="arabicPeriod"/>
            </a:pPr>
            <a:r>
              <a:rPr lang="en-US"/>
              <a:t>Level 2 safeguarding status for </a:t>
            </a:r>
            <a:r>
              <a:rPr lang="en-GB"/>
              <a:t>80% of</a:t>
            </a:r>
            <a:br>
              <a:rPr lang="en-GB"/>
            </a:br>
            <a:r>
              <a:rPr lang="en-GB"/>
              <a:t>pharmacy professionals</a:t>
            </a:r>
            <a:endParaRPr lang="en-GB">
              <a:cs typeface="Calibri"/>
            </a:endParaRPr>
          </a:p>
        </p:txBody>
      </p:sp>
      <p:pic>
        <p:nvPicPr>
          <p:cNvPr id="8" name="Graphic 7" descr="Checklist">
            <a:extLst>
              <a:ext uri="{FF2B5EF4-FFF2-40B4-BE49-F238E27FC236}">
                <a16:creationId xmlns:a16="http://schemas.microsoft.com/office/drawing/2014/main" id="{2A6A0F45-3D94-422F-82E8-68010358FE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7416" y="3206080"/>
            <a:ext cx="2743200" cy="2743200"/>
          </a:xfrm>
          <a:prstGeom prst="rect">
            <a:avLst/>
          </a:prstGeom>
        </p:spPr>
      </p:pic>
    </p:spTree>
    <p:extLst>
      <p:ext uri="{BB962C8B-B14F-4D97-AF65-F5344CB8AC3E}">
        <p14:creationId xmlns:p14="http://schemas.microsoft.com/office/powerpoint/2010/main" val="377150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FF58-BDB1-4108-A09F-1BBC451F6741}"/>
              </a:ext>
            </a:extLst>
          </p:cNvPr>
          <p:cNvSpPr>
            <a:spLocks noGrp="1"/>
          </p:cNvSpPr>
          <p:nvPr>
            <p:ph type="title"/>
          </p:nvPr>
        </p:nvSpPr>
        <p:spPr/>
        <p:txBody>
          <a:bodyPr/>
          <a:lstStyle/>
          <a:p>
            <a:r>
              <a:rPr lang="en-US" b="1" i="0" u="none" strike="noStrike" dirty="0">
                <a:solidFill>
                  <a:srgbClr val="595959"/>
                </a:solidFill>
                <a:latin typeface="Calibri"/>
                <a:ea typeface="&amp;quot"/>
                <a:cs typeface="&amp;quot"/>
              </a:rPr>
              <a:t>PQS Bundles</a:t>
            </a:r>
            <a:r>
              <a:rPr lang="en-US" b="1" i="0" u="none" strike="noStrike" dirty="0">
                <a:solidFill>
                  <a:srgbClr val="000000"/>
                </a:solidFill>
                <a:latin typeface="Calibri"/>
                <a:ea typeface="&amp;quot"/>
                <a:cs typeface="&amp;quot"/>
              </a:rPr>
              <a:t>​</a:t>
            </a:r>
            <a:endParaRPr lang="en-US" b="1" dirty="0"/>
          </a:p>
        </p:txBody>
      </p:sp>
      <p:sp>
        <p:nvSpPr>
          <p:cNvPr id="3" name="Content Placeholder 2">
            <a:extLst>
              <a:ext uri="{FF2B5EF4-FFF2-40B4-BE49-F238E27FC236}">
                <a16:creationId xmlns:a16="http://schemas.microsoft.com/office/drawing/2014/main" id="{B304122A-726D-49BE-9ECD-94BAA0CF964E}"/>
              </a:ext>
            </a:extLst>
          </p:cNvPr>
          <p:cNvSpPr>
            <a:spLocks noGrp="1"/>
          </p:cNvSpPr>
          <p:nvPr>
            <p:ph idx="1"/>
          </p:nvPr>
        </p:nvSpPr>
        <p:spPr>
          <a:xfrm>
            <a:off x="623391" y="1844823"/>
            <a:ext cx="10010362" cy="4589227"/>
          </a:xfrm>
        </p:spPr>
        <p:txBody>
          <a:bodyPr vert="horz" wrap="square" lIns="91440" tIns="45720" rIns="91440" bIns="45720" numCol="1" rtlCol="0" anchor="t" anchorCtr="0" compatLnSpc="1">
            <a:prstTxWarp prst="textNoShape">
              <a:avLst/>
            </a:prstTxWarp>
            <a:normAutofit lnSpcReduction="10000"/>
          </a:bodyPr>
          <a:lstStyle/>
          <a:p>
            <a:r>
              <a:rPr lang="en-GB" dirty="0">
                <a:cs typeface="Calibri"/>
              </a:rPr>
              <a:t>Risk Management and Safety Composite Bundle (30 points, min. £1920)</a:t>
            </a:r>
          </a:p>
          <a:p>
            <a:r>
              <a:rPr lang="en-GB" dirty="0">
                <a:ea typeface="+mn-lt"/>
                <a:cs typeface="+mn-lt"/>
              </a:rPr>
              <a:t>Medicines Safety Audits complementing the GP QOF QI (25 points, min. £1600)</a:t>
            </a:r>
            <a:endParaRPr lang="en-US" dirty="0">
              <a:ea typeface="+mn-lt"/>
              <a:cs typeface="+mn-lt"/>
            </a:endParaRPr>
          </a:p>
          <a:p>
            <a:r>
              <a:rPr lang="en-GB" dirty="0">
                <a:ea typeface="+mn-lt"/>
                <a:cs typeface="+mn-lt"/>
              </a:rPr>
              <a:t>Prevention domain (25 points, min. £1600)</a:t>
            </a:r>
          </a:p>
          <a:p>
            <a:r>
              <a:rPr lang="en-GB" dirty="0">
                <a:ea typeface="+mn-lt"/>
                <a:cs typeface="+mn-lt"/>
              </a:rPr>
              <a:t>Primary Care Networks (12.5 points, min. £800; 10 points for pharmacy PCN leads)</a:t>
            </a:r>
          </a:p>
          <a:p>
            <a:r>
              <a:rPr lang="en-GB" dirty="0">
                <a:ea typeface="+mn-lt"/>
                <a:cs typeface="+mn-lt"/>
              </a:rPr>
              <a:t>Digital enablers – NHS 111 </a:t>
            </a:r>
            <a:r>
              <a:rPr lang="en-GB" dirty="0" err="1">
                <a:ea typeface="+mn-lt"/>
                <a:cs typeface="+mn-lt"/>
              </a:rPr>
              <a:t>DoS</a:t>
            </a:r>
            <a:r>
              <a:rPr lang="en-GB" dirty="0">
                <a:ea typeface="+mn-lt"/>
                <a:cs typeface="+mn-lt"/>
              </a:rPr>
              <a:t> profile and SCR   access (2.5 points, min. £160)</a:t>
            </a:r>
          </a:p>
          <a:p>
            <a:endParaRPr lang="en-US" dirty="0">
              <a:ea typeface="+mn-lt"/>
              <a:cs typeface="+mn-lt"/>
            </a:endParaRPr>
          </a:p>
          <a:p>
            <a:endParaRPr lang="en-US" dirty="0">
              <a:ea typeface="+mn-lt"/>
              <a:cs typeface="+mn-lt"/>
            </a:endParaRPr>
          </a:p>
        </p:txBody>
      </p:sp>
    </p:spTree>
    <p:extLst>
      <p:ext uri="{BB962C8B-B14F-4D97-AF65-F5344CB8AC3E}">
        <p14:creationId xmlns:p14="http://schemas.microsoft.com/office/powerpoint/2010/main" val="12731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BEBE-3DD0-4405-BA95-1C9A184E9760}"/>
              </a:ext>
            </a:extLst>
          </p:cNvPr>
          <p:cNvSpPr>
            <a:spLocks noGrp="1"/>
          </p:cNvSpPr>
          <p:nvPr>
            <p:ph type="title"/>
          </p:nvPr>
        </p:nvSpPr>
        <p:spPr/>
        <p:txBody>
          <a:bodyPr/>
          <a:lstStyle/>
          <a:p>
            <a:r>
              <a:rPr lang="en-GB" b="1" dirty="0"/>
              <a:t>Quality - PQS declaration and guidance</a:t>
            </a:r>
          </a:p>
        </p:txBody>
      </p:sp>
      <p:sp>
        <p:nvSpPr>
          <p:cNvPr id="3" name="Content Placeholder 2">
            <a:extLst>
              <a:ext uri="{FF2B5EF4-FFF2-40B4-BE49-F238E27FC236}">
                <a16:creationId xmlns:a16="http://schemas.microsoft.com/office/drawing/2014/main" id="{48237268-BC17-4404-9836-E4B2ABC201A6}"/>
              </a:ext>
            </a:extLst>
          </p:cNvPr>
          <p:cNvSpPr>
            <a:spLocks noGrp="1"/>
          </p:cNvSpPr>
          <p:nvPr>
            <p:ph idx="1"/>
          </p:nvPr>
        </p:nvSpPr>
        <p:spPr>
          <a:xfrm>
            <a:off x="623392" y="1844824"/>
            <a:ext cx="7927633" cy="4434056"/>
          </a:xfrm>
        </p:spPr>
        <p:txBody>
          <a:bodyPr/>
          <a:lstStyle/>
          <a:p>
            <a:r>
              <a:rPr lang="en-GB" dirty="0"/>
              <a:t>Declaration period:</a:t>
            </a:r>
          </a:p>
          <a:p>
            <a:pPr marL="449263" indent="0">
              <a:buNone/>
            </a:pPr>
            <a:r>
              <a:rPr lang="en-GB" dirty="0"/>
              <a:t>9am 3rd Feb - 11.59pm 28th Feb 2020 </a:t>
            </a:r>
          </a:p>
          <a:p>
            <a:r>
              <a:rPr lang="en-GB" dirty="0"/>
              <a:t>PSNC Briefing 041/19 contains the most up to date information</a:t>
            </a:r>
          </a:p>
          <a:p>
            <a:r>
              <a:rPr lang="en-GB" dirty="0"/>
              <a:t>NHSE&amp;I guidance will be published soon</a:t>
            </a:r>
          </a:p>
          <a:p>
            <a:r>
              <a:rPr lang="en-GB" dirty="0"/>
              <a:t>Visit psnc.org.uk/PQS for more information</a:t>
            </a:r>
          </a:p>
          <a:p>
            <a:endParaRPr lang="en-GB" dirty="0"/>
          </a:p>
        </p:txBody>
      </p:sp>
      <p:pic>
        <p:nvPicPr>
          <p:cNvPr id="5" name="Picture 4">
            <a:extLst>
              <a:ext uri="{FF2B5EF4-FFF2-40B4-BE49-F238E27FC236}">
                <a16:creationId xmlns:a16="http://schemas.microsoft.com/office/drawing/2014/main" id="{F3EE17A8-ADB7-49EC-93FB-DF20B57DE626}"/>
              </a:ext>
            </a:extLst>
          </p:cNvPr>
          <p:cNvPicPr>
            <a:picLocks noChangeAspect="1"/>
          </p:cNvPicPr>
          <p:nvPr/>
        </p:nvPicPr>
        <p:blipFill>
          <a:blip r:embed="rId2"/>
          <a:stretch>
            <a:fillRect/>
          </a:stretch>
        </p:blipFill>
        <p:spPr>
          <a:xfrm>
            <a:off x="8968700" y="2073725"/>
            <a:ext cx="2811168" cy="3976254"/>
          </a:xfrm>
          <a:prstGeom prst="rect">
            <a:avLst/>
          </a:prstGeom>
          <a:ln>
            <a:solidFill>
              <a:schemeClr val="tx1">
                <a:lumMod val="65000"/>
                <a:lumOff val="35000"/>
              </a:schemeClr>
            </a:solidFill>
          </a:ln>
        </p:spPr>
      </p:pic>
    </p:spTree>
    <p:extLst>
      <p:ext uri="{BB962C8B-B14F-4D97-AF65-F5344CB8AC3E}">
        <p14:creationId xmlns:p14="http://schemas.microsoft.com/office/powerpoint/2010/main" val="167107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5D0B9-607A-49A5-B165-A66B1F1A8CDE}"/>
              </a:ext>
            </a:extLst>
          </p:cNvPr>
          <p:cNvSpPr>
            <a:spLocks noGrp="1"/>
          </p:cNvSpPr>
          <p:nvPr>
            <p:ph type="title"/>
          </p:nvPr>
        </p:nvSpPr>
        <p:spPr/>
        <p:txBody>
          <a:bodyPr/>
          <a:lstStyle/>
          <a:p>
            <a:r>
              <a:rPr lang="en-US" b="1" dirty="0">
                <a:cs typeface="Calibri"/>
              </a:rPr>
              <a:t>Pharmacy Access Scheme (</a:t>
            </a:r>
            <a:r>
              <a:rPr lang="en-US" b="1" dirty="0" err="1">
                <a:cs typeface="Calibri"/>
              </a:rPr>
              <a:t>PhAS</a:t>
            </a:r>
            <a:r>
              <a:rPr lang="en-US" b="1" dirty="0">
                <a:cs typeface="Calibri"/>
              </a:rPr>
              <a:t>) and consolidations</a:t>
            </a:r>
            <a:endParaRPr lang="en-US" b="1" dirty="0"/>
          </a:p>
        </p:txBody>
      </p:sp>
      <p:sp>
        <p:nvSpPr>
          <p:cNvPr id="3" name="Content Placeholder 2">
            <a:extLst>
              <a:ext uri="{FF2B5EF4-FFF2-40B4-BE49-F238E27FC236}">
                <a16:creationId xmlns:a16="http://schemas.microsoft.com/office/drawing/2014/main" id="{357F9FB4-4F87-43D5-A1CB-C7AD2271E6E3}"/>
              </a:ext>
            </a:extLst>
          </p:cNvPr>
          <p:cNvSpPr>
            <a:spLocks noGrp="1"/>
          </p:cNvSpPr>
          <p:nvPr>
            <p:ph idx="1"/>
          </p:nvPr>
        </p:nvSpPr>
        <p:spPr>
          <a:xfrm>
            <a:off x="623392" y="1916262"/>
            <a:ext cx="8576026" cy="4425924"/>
          </a:xfrm>
        </p:spPr>
        <p:txBody>
          <a:bodyPr vert="horz" lIns="91440" tIns="45720" rIns="91440" bIns="45720" rtlCol="0" anchor="t">
            <a:normAutofit/>
          </a:bodyPr>
          <a:lstStyle/>
          <a:p>
            <a:r>
              <a:rPr lang="en-GB" dirty="0" err="1">
                <a:ea typeface="+mn-lt"/>
                <a:cs typeface="+mn-lt"/>
              </a:rPr>
              <a:t>PhAS</a:t>
            </a:r>
            <a:r>
              <a:rPr lang="en-GB" dirty="0">
                <a:ea typeface="+mn-lt"/>
                <a:cs typeface="+mn-lt"/>
              </a:rPr>
              <a:t> </a:t>
            </a:r>
            <a:r>
              <a:rPr lang="mr-IN" dirty="0">
                <a:ea typeface="+mn-lt"/>
                <a:cs typeface="+mn-lt"/>
              </a:rPr>
              <a:t>–</a:t>
            </a:r>
            <a:r>
              <a:rPr lang="en-GB" dirty="0">
                <a:ea typeface="+mn-lt"/>
                <a:cs typeface="+mn-lt"/>
              </a:rPr>
              <a:t> same 2019/20 – 20/21 small changes scheme </a:t>
            </a:r>
            <a:r>
              <a:rPr lang="mr-IN" dirty="0">
                <a:ea typeface="+mn-lt"/>
                <a:cs typeface="+mn-lt"/>
              </a:rPr>
              <a:t>–</a:t>
            </a:r>
            <a:r>
              <a:rPr lang="en-GB" dirty="0">
                <a:ea typeface="+mn-lt"/>
                <a:cs typeface="+mn-lt"/>
              </a:rPr>
              <a:t> 21/22 an updated and improved scheme </a:t>
            </a:r>
          </a:p>
          <a:p>
            <a:r>
              <a:rPr lang="en-US" dirty="0">
                <a:ea typeface="+mn-lt"/>
                <a:cs typeface="+mn-lt"/>
              </a:rPr>
              <a:t>Aims to protect access, cost efficient, reasonably simple, simple and responsive</a:t>
            </a:r>
          </a:p>
          <a:p>
            <a:r>
              <a:rPr lang="en-US" dirty="0">
                <a:ea typeface="+mn-lt"/>
                <a:cs typeface="+mn-lt"/>
              </a:rPr>
              <a:t>HMG </a:t>
            </a:r>
            <a:r>
              <a:rPr lang="mr-IN" dirty="0">
                <a:ea typeface="+mn-lt"/>
                <a:cs typeface="+mn-lt"/>
              </a:rPr>
              <a:t>–</a:t>
            </a:r>
            <a:r>
              <a:rPr lang="en-US" dirty="0">
                <a:ea typeface="+mn-lt"/>
                <a:cs typeface="+mn-lt"/>
              </a:rPr>
              <a:t>fewer pharmacies </a:t>
            </a:r>
            <a:r>
              <a:rPr lang="mr-IN" dirty="0">
                <a:ea typeface="+mn-lt"/>
                <a:cs typeface="+mn-lt"/>
              </a:rPr>
              <a:t>–</a:t>
            </a:r>
            <a:r>
              <a:rPr lang="en-US" dirty="0">
                <a:ea typeface="+mn-lt"/>
                <a:cs typeface="+mn-lt"/>
              </a:rPr>
              <a:t> dislikes cluster </a:t>
            </a:r>
            <a:r>
              <a:rPr lang="mr-IN" dirty="0">
                <a:ea typeface="+mn-lt"/>
                <a:cs typeface="+mn-lt"/>
              </a:rPr>
              <a:t>–</a:t>
            </a:r>
            <a:r>
              <a:rPr lang="en-US" dirty="0">
                <a:ea typeface="+mn-lt"/>
                <a:cs typeface="+mn-lt"/>
              </a:rPr>
              <a:t> making consolidations a better option</a:t>
            </a:r>
          </a:p>
          <a:p>
            <a:r>
              <a:rPr lang="en-US" dirty="0">
                <a:ea typeface="+mn-lt"/>
                <a:cs typeface="+mn-lt"/>
              </a:rPr>
              <a:t>Admin improved DT/</a:t>
            </a:r>
            <a:r>
              <a:rPr lang="en-US" dirty="0" err="1">
                <a:ea typeface="+mn-lt"/>
                <a:cs typeface="+mn-lt"/>
              </a:rPr>
              <a:t>Regs</a:t>
            </a:r>
            <a:endParaRPr lang="en-US" dirty="0">
              <a:ea typeface="+mn-lt"/>
              <a:cs typeface="+mn-lt"/>
            </a:endParaRPr>
          </a:p>
        </p:txBody>
      </p:sp>
      <p:pic>
        <p:nvPicPr>
          <p:cNvPr id="6" name="Picture 5">
            <a:extLst>
              <a:ext uri="{FF2B5EF4-FFF2-40B4-BE49-F238E27FC236}">
                <a16:creationId xmlns:a16="http://schemas.microsoft.com/office/drawing/2014/main" id="{1A6DE948-C56A-45BD-ABA5-DABD80FD2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981" y="3520066"/>
            <a:ext cx="2219635" cy="2429214"/>
          </a:xfrm>
          <a:prstGeom prst="rect">
            <a:avLst/>
          </a:prstGeom>
        </p:spPr>
      </p:pic>
    </p:spTree>
    <p:extLst>
      <p:ext uri="{BB962C8B-B14F-4D97-AF65-F5344CB8AC3E}">
        <p14:creationId xmlns:p14="http://schemas.microsoft.com/office/powerpoint/2010/main" val="406025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25BED-B2F6-4335-BD0B-BDDE6BFE62C6}"/>
              </a:ext>
            </a:extLst>
          </p:cNvPr>
          <p:cNvSpPr>
            <a:spLocks noGrp="1"/>
          </p:cNvSpPr>
          <p:nvPr>
            <p:ph type="title"/>
          </p:nvPr>
        </p:nvSpPr>
        <p:spPr/>
        <p:txBody>
          <a:bodyPr/>
          <a:lstStyle/>
          <a:p>
            <a:r>
              <a:rPr lang="en-GB" b="1" dirty="0">
                <a:cs typeface="Calibri"/>
              </a:rPr>
              <a:t>Funding - Short Term</a:t>
            </a:r>
            <a:endParaRPr lang="en-GB" b="1" dirty="0"/>
          </a:p>
        </p:txBody>
      </p:sp>
      <p:sp>
        <p:nvSpPr>
          <p:cNvPr id="3" name="Content Placeholder 2">
            <a:extLst>
              <a:ext uri="{FF2B5EF4-FFF2-40B4-BE49-F238E27FC236}">
                <a16:creationId xmlns:a16="http://schemas.microsoft.com/office/drawing/2014/main" id="{1B2E43AE-D93E-4D9A-8D30-A426813933DA}"/>
              </a:ext>
            </a:extLst>
          </p:cNvPr>
          <p:cNvSpPr>
            <a:spLocks noGrp="1"/>
          </p:cNvSpPr>
          <p:nvPr>
            <p:ph idx="1"/>
          </p:nvPr>
        </p:nvSpPr>
        <p:spPr>
          <a:xfrm>
            <a:off x="623392" y="1844823"/>
            <a:ext cx="11017224" cy="4597074"/>
          </a:xfrm>
        </p:spPr>
        <p:txBody>
          <a:bodyPr vert="horz" wrap="square" lIns="91440" tIns="45720" rIns="91440" bIns="45720" numCol="1" rtlCol="0" anchor="t" anchorCtr="0" compatLnSpc="1">
            <a:prstTxWarp prst="textNoShape">
              <a:avLst/>
            </a:prstTxWarp>
            <a:normAutofit fontScale="92500" lnSpcReduction="10000"/>
          </a:bodyPr>
          <a:lstStyle/>
          <a:p>
            <a:r>
              <a:rPr lang="en-US" dirty="0">
                <a:cs typeface="Calibri"/>
              </a:rPr>
              <a:t>Many aspects remain unchanged e.g. SAF, NMS, </a:t>
            </a:r>
            <a:r>
              <a:rPr lang="en-US" dirty="0" err="1">
                <a:cs typeface="Calibri"/>
              </a:rPr>
              <a:t>PhAS</a:t>
            </a:r>
            <a:r>
              <a:rPr lang="en-US" dirty="0">
                <a:cs typeface="Calibri"/>
              </a:rPr>
              <a:t> etc. </a:t>
            </a:r>
          </a:p>
          <a:p>
            <a:r>
              <a:rPr lang="en-GB" dirty="0">
                <a:ea typeface="+mn-lt"/>
                <a:cs typeface="+mn-lt"/>
              </a:rPr>
              <a:t>MUR + by 20/21 Establishment Payment phased out = unallocated funding </a:t>
            </a:r>
          </a:p>
          <a:p>
            <a:r>
              <a:rPr lang="en-GB" dirty="0">
                <a:ea typeface="+mn-lt"/>
                <a:cs typeface="+mn-lt"/>
              </a:rPr>
              <a:t>Monthly Transitional payments in H2 2019/2020 and 2020/21 to recognise costs (e.g. prep. for SSPs and implementation of FMD)</a:t>
            </a:r>
            <a:r>
              <a:rPr lang="en-US" dirty="0">
                <a:cs typeface="Calibri"/>
              </a:rPr>
              <a:t> </a:t>
            </a:r>
          </a:p>
          <a:p>
            <a:r>
              <a:rPr lang="en-US" dirty="0">
                <a:ea typeface="+mn-lt"/>
                <a:cs typeface="+mn-lt"/>
              </a:rPr>
              <a:t>£10m set aside as a contingency for SSP payments – if not used, this will be added to Transitional payments</a:t>
            </a:r>
            <a:endParaRPr lang="en-GB" dirty="0">
              <a:ea typeface="+mn-lt"/>
              <a:cs typeface="+mn-lt"/>
            </a:endParaRPr>
          </a:p>
          <a:p>
            <a:r>
              <a:rPr lang="en-GB" dirty="0">
                <a:ea typeface="+mn-lt"/>
                <a:cs typeface="+mn-lt"/>
              </a:rPr>
              <a:t>Additional SSP dispensing fee will be set at £5.35</a:t>
            </a:r>
          </a:p>
          <a:p>
            <a:r>
              <a:rPr lang="en-GB" dirty="0">
                <a:ea typeface="+mn-lt"/>
                <a:cs typeface="+mn-lt"/>
              </a:rPr>
              <a:t>CPCS fee will be set at £14.00</a:t>
            </a:r>
            <a:endParaRPr lang="en-US" dirty="0">
              <a:ea typeface="+mn-lt"/>
              <a:cs typeface="+mn-lt"/>
            </a:endParaRPr>
          </a:p>
        </p:txBody>
      </p:sp>
    </p:spTree>
    <p:extLst>
      <p:ext uri="{BB962C8B-B14F-4D97-AF65-F5344CB8AC3E}">
        <p14:creationId xmlns:p14="http://schemas.microsoft.com/office/powerpoint/2010/main" val="3185965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3B45-BB2F-4C05-AD9E-88F07D684664}"/>
              </a:ext>
            </a:extLst>
          </p:cNvPr>
          <p:cNvSpPr>
            <a:spLocks noGrp="1"/>
          </p:cNvSpPr>
          <p:nvPr>
            <p:ph type="title"/>
          </p:nvPr>
        </p:nvSpPr>
        <p:spPr/>
        <p:txBody>
          <a:bodyPr/>
          <a:lstStyle/>
          <a:p>
            <a:r>
              <a:rPr lang="en-US" b="1" dirty="0">
                <a:cs typeface="Calibri"/>
              </a:rPr>
              <a:t>Funding - Long Term</a:t>
            </a:r>
            <a:endParaRPr lang="en-US" b="1" dirty="0"/>
          </a:p>
        </p:txBody>
      </p:sp>
      <p:sp>
        <p:nvSpPr>
          <p:cNvPr id="3" name="Content Placeholder 2">
            <a:extLst>
              <a:ext uri="{FF2B5EF4-FFF2-40B4-BE49-F238E27FC236}">
                <a16:creationId xmlns:a16="http://schemas.microsoft.com/office/drawing/2014/main" id="{2C5C524C-3960-46C5-9B31-4EBB375C41F0}"/>
              </a:ext>
            </a:extLst>
          </p:cNvPr>
          <p:cNvSpPr>
            <a:spLocks noGrp="1"/>
          </p:cNvSpPr>
          <p:nvPr>
            <p:ph idx="1"/>
          </p:nvPr>
        </p:nvSpPr>
        <p:spPr>
          <a:xfrm>
            <a:off x="623393" y="1844824"/>
            <a:ext cx="7822338" cy="4445140"/>
          </a:xfrm>
        </p:spPr>
        <p:txBody>
          <a:bodyPr vert="horz" wrap="square" lIns="91440" tIns="45720" rIns="91440" bIns="45720" numCol="1" rtlCol="0" anchor="t" anchorCtr="0" compatLnSpc="1">
            <a:prstTxWarp prst="textNoShape">
              <a:avLst/>
            </a:prstTxWarp>
            <a:normAutofit fontScale="92500" lnSpcReduction="10000"/>
          </a:bodyPr>
          <a:lstStyle/>
          <a:p>
            <a:r>
              <a:rPr lang="en-US" dirty="0">
                <a:cs typeface="Calibri"/>
              </a:rPr>
              <a:t>Savings in cost of dispensing to free up funding and resources for value-added service delivery  </a:t>
            </a:r>
            <a:endParaRPr lang="en-GB" dirty="0">
              <a:cs typeface="Calibri"/>
            </a:endParaRPr>
          </a:p>
          <a:p>
            <a:r>
              <a:rPr lang="en-GB" dirty="0" err="1">
                <a:cs typeface="Calibri"/>
              </a:rPr>
              <a:t>PhIF</a:t>
            </a:r>
            <a:r>
              <a:rPr lang="en-GB" dirty="0">
                <a:cs typeface="Calibri"/>
              </a:rPr>
              <a:t> to fund pilot services which may, if successful, be commissioned nationally</a:t>
            </a:r>
            <a:endParaRPr lang="en-GB" dirty="0">
              <a:ea typeface="+mn-lt"/>
              <a:cs typeface="+mn-lt"/>
            </a:endParaRPr>
          </a:p>
          <a:p>
            <a:r>
              <a:rPr lang="en-US" dirty="0">
                <a:cs typeface="Calibri"/>
              </a:rPr>
              <a:t>Discussions will be held on possible new funding models</a:t>
            </a:r>
          </a:p>
          <a:p>
            <a:r>
              <a:rPr lang="en-US" dirty="0">
                <a:cs typeface="Calibri"/>
              </a:rPr>
              <a:t>PSNC and Government are committed to improving the current reimbursement arrangements</a:t>
            </a:r>
          </a:p>
          <a:p>
            <a:endParaRPr lang="en-US" dirty="0">
              <a:cs typeface="Calibri"/>
            </a:endParaRPr>
          </a:p>
          <a:p>
            <a:endParaRPr lang="en-US" dirty="0">
              <a:cs typeface="Calibri"/>
            </a:endParaRPr>
          </a:p>
        </p:txBody>
      </p:sp>
      <p:pic>
        <p:nvPicPr>
          <p:cNvPr id="5" name="Picture 4">
            <a:extLst>
              <a:ext uri="{FF2B5EF4-FFF2-40B4-BE49-F238E27FC236}">
                <a16:creationId xmlns:a16="http://schemas.microsoft.com/office/drawing/2014/main" id="{4A5534D2-12E0-4036-BC5D-C9ABE624D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145" y="2403532"/>
            <a:ext cx="3008376" cy="2743200"/>
          </a:xfrm>
          <a:prstGeom prst="rect">
            <a:avLst/>
          </a:prstGeom>
        </p:spPr>
      </p:pic>
    </p:spTree>
    <p:extLst>
      <p:ext uri="{BB962C8B-B14F-4D97-AF65-F5344CB8AC3E}">
        <p14:creationId xmlns:p14="http://schemas.microsoft.com/office/powerpoint/2010/main" val="77560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EF86-866F-41BA-B786-1D50B3969CA4}"/>
              </a:ext>
            </a:extLst>
          </p:cNvPr>
          <p:cNvSpPr>
            <a:spLocks noGrp="1"/>
          </p:cNvSpPr>
          <p:nvPr>
            <p:ph type="title"/>
          </p:nvPr>
        </p:nvSpPr>
        <p:spPr/>
        <p:txBody>
          <a:bodyPr/>
          <a:lstStyle/>
          <a:p>
            <a:r>
              <a:rPr lang="en-US" b="1" dirty="0"/>
              <a:t>Enabling change </a:t>
            </a:r>
            <a:r>
              <a:rPr lang="en-GB" b="1" dirty="0"/>
              <a:t>and the </a:t>
            </a:r>
            <a:r>
              <a:rPr lang="en-US" b="1" dirty="0"/>
              <a:t>use of technology</a:t>
            </a:r>
          </a:p>
        </p:txBody>
      </p:sp>
      <p:sp>
        <p:nvSpPr>
          <p:cNvPr id="3" name="Content Placeholder 2">
            <a:extLst>
              <a:ext uri="{FF2B5EF4-FFF2-40B4-BE49-F238E27FC236}">
                <a16:creationId xmlns:a16="http://schemas.microsoft.com/office/drawing/2014/main" id="{F452537F-5F8F-45E1-9946-CB3A2738D316}"/>
              </a:ext>
            </a:extLst>
          </p:cNvPr>
          <p:cNvSpPr>
            <a:spLocks noGrp="1"/>
          </p:cNvSpPr>
          <p:nvPr>
            <p:ph idx="1"/>
          </p:nvPr>
        </p:nvSpPr>
        <p:spPr>
          <a:xfrm>
            <a:off x="623392" y="1856731"/>
            <a:ext cx="7972331" cy="4771203"/>
          </a:xfrm>
        </p:spPr>
        <p:txBody>
          <a:bodyPr vert="horz" lIns="91440" tIns="45720" rIns="91440" bIns="45720" rtlCol="0" anchor="t">
            <a:noAutofit/>
          </a:bodyPr>
          <a:lstStyle/>
          <a:p>
            <a:r>
              <a:rPr lang="en-GB" dirty="0"/>
              <a:t>Government will pursue legislative change to allow all pharmacies to benefit from hub and spoke dispensing - agree with PSNC models to benefit the whole sector fairly</a:t>
            </a:r>
          </a:p>
          <a:p>
            <a:r>
              <a:rPr lang="en-GB" dirty="0"/>
              <a:t>Why the change of approach by PSNC?</a:t>
            </a:r>
          </a:p>
          <a:p>
            <a:r>
              <a:rPr lang="en-GB" dirty="0"/>
              <a:t>Others changes </a:t>
            </a:r>
            <a:r>
              <a:rPr lang="mr-IN" dirty="0"/>
              <a:t>–</a:t>
            </a:r>
            <a:r>
              <a:rPr lang="en-GB" dirty="0"/>
              <a:t> DSP/B&amp;M all pharmacies - funding work done/price differentials </a:t>
            </a:r>
            <a:r>
              <a:rPr lang="mr-IN" dirty="0"/>
              <a:t>–</a:t>
            </a:r>
            <a:r>
              <a:rPr lang="en-GB" dirty="0"/>
              <a:t> terms of service </a:t>
            </a:r>
            <a:r>
              <a:rPr lang="mr-IN" dirty="0"/>
              <a:t>–</a:t>
            </a:r>
            <a:r>
              <a:rPr lang="en-GB" dirty="0"/>
              <a:t> models of delivery</a:t>
            </a:r>
            <a:endParaRPr lang="en-GB" dirty="0">
              <a:cs typeface="Calibri"/>
            </a:endParaRPr>
          </a:p>
        </p:txBody>
      </p:sp>
      <p:pic>
        <p:nvPicPr>
          <p:cNvPr id="5" name="Picture 4">
            <a:extLst>
              <a:ext uri="{FF2B5EF4-FFF2-40B4-BE49-F238E27FC236}">
                <a16:creationId xmlns:a16="http://schemas.microsoft.com/office/drawing/2014/main" id="{7CC020B2-0D5A-41A7-BC6A-64A83C5062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8272" y="3745498"/>
            <a:ext cx="2942344" cy="2203782"/>
          </a:xfrm>
          <a:prstGeom prst="rect">
            <a:avLst/>
          </a:prstGeom>
        </p:spPr>
      </p:pic>
    </p:spTree>
    <p:extLst>
      <p:ext uri="{BB962C8B-B14F-4D97-AF65-F5344CB8AC3E}">
        <p14:creationId xmlns:p14="http://schemas.microsoft.com/office/powerpoint/2010/main" val="3536168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7F16-4E2D-41E9-BF9B-F6B302880F64}"/>
              </a:ext>
            </a:extLst>
          </p:cNvPr>
          <p:cNvSpPr>
            <a:spLocks noGrp="1"/>
          </p:cNvSpPr>
          <p:nvPr>
            <p:ph type="title"/>
          </p:nvPr>
        </p:nvSpPr>
        <p:spPr/>
        <p:txBody>
          <a:bodyPr/>
          <a:lstStyle/>
          <a:p>
            <a:r>
              <a:rPr lang="en-US" dirty="0"/>
              <a:t>Patient choice and prescription direction</a:t>
            </a:r>
          </a:p>
        </p:txBody>
      </p:sp>
      <p:sp>
        <p:nvSpPr>
          <p:cNvPr id="3" name="Content Placeholder 2">
            <a:extLst>
              <a:ext uri="{FF2B5EF4-FFF2-40B4-BE49-F238E27FC236}">
                <a16:creationId xmlns:a16="http://schemas.microsoft.com/office/drawing/2014/main" id="{E04BA8FC-9183-46B6-9A22-0946407709C5}"/>
              </a:ext>
            </a:extLst>
          </p:cNvPr>
          <p:cNvSpPr>
            <a:spLocks noGrp="1"/>
          </p:cNvSpPr>
          <p:nvPr>
            <p:ph idx="1"/>
          </p:nvPr>
        </p:nvSpPr>
        <p:spPr>
          <a:xfrm>
            <a:off x="623392" y="2059137"/>
            <a:ext cx="7020581" cy="3507322"/>
          </a:xfrm>
        </p:spPr>
        <p:txBody>
          <a:bodyPr vert="horz" lIns="91440" tIns="45720" rIns="91440" bIns="45720" rtlCol="0" anchor="t">
            <a:normAutofit/>
          </a:bodyPr>
          <a:lstStyle/>
          <a:p>
            <a:pPr>
              <a:spcBef>
                <a:spcPts val="0"/>
              </a:spcBef>
            </a:pPr>
            <a:r>
              <a:rPr lang="en-GB" dirty="0">
                <a:ea typeface="+mn-lt"/>
                <a:cs typeface="+mn-lt"/>
              </a:rPr>
              <a:t>Government will continue to protect patients’ freedom to choose which community pharmacy dispenses their prescriptions</a:t>
            </a:r>
          </a:p>
          <a:p>
            <a:pPr>
              <a:spcBef>
                <a:spcPts val="0"/>
              </a:spcBef>
            </a:pPr>
            <a:r>
              <a:rPr lang="en-GB" dirty="0">
                <a:ea typeface="+mn-lt"/>
                <a:cs typeface="+mn-lt"/>
              </a:rPr>
              <a:t>PSNC seeking a mechanism to tackle prescription direction</a:t>
            </a:r>
            <a:endParaRPr lang="en-GB" dirty="0">
              <a:cs typeface="Calibri"/>
            </a:endParaRPr>
          </a:p>
        </p:txBody>
      </p:sp>
      <p:pic>
        <p:nvPicPr>
          <p:cNvPr id="5" name="Picture 4">
            <a:extLst>
              <a:ext uri="{FF2B5EF4-FFF2-40B4-BE49-F238E27FC236}">
                <a16:creationId xmlns:a16="http://schemas.microsoft.com/office/drawing/2014/main" id="{39DBA892-4781-4959-84CD-C60B67A01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3973" y="2637398"/>
            <a:ext cx="3527083" cy="2350800"/>
          </a:xfrm>
          <a:prstGeom prst="rect">
            <a:avLst/>
          </a:prstGeom>
        </p:spPr>
      </p:pic>
    </p:spTree>
    <p:extLst>
      <p:ext uri="{BB962C8B-B14F-4D97-AF65-F5344CB8AC3E}">
        <p14:creationId xmlns:p14="http://schemas.microsoft.com/office/powerpoint/2010/main" val="158634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2902-1544-4F1A-8F76-99C5F6CEF2E9}"/>
              </a:ext>
            </a:extLst>
          </p:cNvPr>
          <p:cNvSpPr>
            <a:spLocks noGrp="1"/>
          </p:cNvSpPr>
          <p:nvPr>
            <p:ph type="title"/>
          </p:nvPr>
        </p:nvSpPr>
        <p:spPr/>
        <p:txBody>
          <a:bodyPr/>
          <a:lstStyle/>
          <a:p>
            <a:r>
              <a:rPr lang="en-GB" b="1" dirty="0"/>
              <a:t>Further Support for Contractors</a:t>
            </a:r>
          </a:p>
        </p:txBody>
      </p:sp>
      <p:sp>
        <p:nvSpPr>
          <p:cNvPr id="3" name="Content Placeholder 2">
            <a:extLst>
              <a:ext uri="{FF2B5EF4-FFF2-40B4-BE49-F238E27FC236}">
                <a16:creationId xmlns:a16="http://schemas.microsoft.com/office/drawing/2014/main" id="{4B0B65CB-912E-4C1A-B469-51310831D532}"/>
              </a:ext>
            </a:extLst>
          </p:cNvPr>
          <p:cNvSpPr>
            <a:spLocks noGrp="1"/>
          </p:cNvSpPr>
          <p:nvPr>
            <p:ph idx="1"/>
          </p:nvPr>
        </p:nvSpPr>
        <p:spPr>
          <a:xfrm>
            <a:off x="623392" y="1844824"/>
            <a:ext cx="6794825" cy="4104456"/>
          </a:xfrm>
        </p:spPr>
        <p:txBody>
          <a:bodyPr>
            <a:normAutofit lnSpcReduction="10000"/>
          </a:bodyPr>
          <a:lstStyle/>
          <a:p>
            <a:r>
              <a:rPr lang="en-US" dirty="0"/>
              <a:t>New Pharmacy Quality Scheme webpage with guidance on all PQS requirements: </a:t>
            </a:r>
            <a:r>
              <a:rPr lang="en-US" b="1" dirty="0" err="1">
                <a:solidFill>
                  <a:srgbClr val="5B518E"/>
                </a:solidFill>
              </a:rPr>
              <a:t>psnc.org.uk</a:t>
            </a:r>
            <a:r>
              <a:rPr lang="en-US" b="1" dirty="0">
                <a:solidFill>
                  <a:srgbClr val="5B518E"/>
                </a:solidFill>
              </a:rPr>
              <a:t>/PQS</a:t>
            </a:r>
          </a:p>
          <a:p>
            <a:pPr fontAlgn="base"/>
            <a:r>
              <a:rPr lang="en-GB" dirty="0"/>
              <a:t>Checklist e-mails to </a:t>
            </a:r>
            <a:r>
              <a:rPr lang="en-US" dirty="0"/>
              <a:t>walk you through the changes and new services</a:t>
            </a:r>
            <a:r>
              <a:rPr lang="en-GB" dirty="0"/>
              <a:t> - sign up now </a:t>
            </a:r>
            <a:r>
              <a:rPr lang="en-GB" b="1" dirty="0" err="1">
                <a:solidFill>
                  <a:srgbClr val="5B518E"/>
                </a:solidFill>
              </a:rPr>
              <a:t>psnc.org.uk</a:t>
            </a:r>
            <a:r>
              <a:rPr lang="en-GB" b="1" dirty="0">
                <a:solidFill>
                  <a:srgbClr val="5B518E"/>
                </a:solidFill>
              </a:rPr>
              <a:t>/email</a:t>
            </a:r>
          </a:p>
          <a:p>
            <a:pPr fontAlgn="base"/>
            <a:r>
              <a:rPr lang="en-GB" dirty="0"/>
              <a:t>All guidance will be posted on </a:t>
            </a:r>
            <a:r>
              <a:rPr lang="en-GB" b="1" dirty="0" err="1">
                <a:solidFill>
                  <a:srgbClr val="5B518E"/>
                </a:solidFill>
              </a:rPr>
              <a:t>psnc.org.uk</a:t>
            </a:r>
            <a:endParaRPr lang="en-GB" b="1" dirty="0">
              <a:solidFill>
                <a:srgbClr val="5B518E"/>
              </a:solidFill>
            </a:endParaRPr>
          </a:p>
          <a:p>
            <a:pPr fontAlgn="base"/>
            <a:endParaRPr lang="en-GB" dirty="0">
              <a:solidFill>
                <a:srgbClr val="5B518E"/>
              </a:solidFill>
            </a:endParaRPr>
          </a:p>
          <a:p>
            <a:endParaRPr lang="en-GB" b="1" dirty="0">
              <a:solidFill>
                <a:srgbClr val="5B518E"/>
              </a:solidFill>
            </a:endParaRPr>
          </a:p>
        </p:txBody>
      </p:sp>
      <p:pic>
        <p:nvPicPr>
          <p:cNvPr id="6" name="Picture 5">
            <a:extLst>
              <a:ext uri="{FF2B5EF4-FFF2-40B4-BE49-F238E27FC236}">
                <a16:creationId xmlns:a16="http://schemas.microsoft.com/office/drawing/2014/main" id="{0972A260-BD44-45F9-9A5C-29A564CE2DC0}"/>
              </a:ext>
            </a:extLst>
          </p:cNvPr>
          <p:cNvPicPr>
            <a:picLocks noChangeAspect="1"/>
          </p:cNvPicPr>
          <p:nvPr/>
        </p:nvPicPr>
        <p:blipFill>
          <a:blip r:embed="rId2"/>
          <a:stretch>
            <a:fillRect/>
          </a:stretch>
        </p:blipFill>
        <p:spPr>
          <a:xfrm>
            <a:off x="8444550" y="2737750"/>
            <a:ext cx="2928938" cy="2667000"/>
          </a:xfrm>
          <a:prstGeom prst="rect">
            <a:avLst/>
          </a:prstGeom>
          <a:ln>
            <a:solidFill>
              <a:schemeClr val="tx1">
                <a:lumMod val="65000"/>
                <a:lumOff val="35000"/>
              </a:schemeClr>
            </a:solidFill>
          </a:ln>
        </p:spPr>
      </p:pic>
    </p:spTree>
    <p:extLst>
      <p:ext uri="{BB962C8B-B14F-4D97-AF65-F5344CB8AC3E}">
        <p14:creationId xmlns:p14="http://schemas.microsoft.com/office/powerpoint/2010/main" val="176713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318C-5C17-4B0E-A03D-1BEC90230994}"/>
              </a:ext>
            </a:extLst>
          </p:cNvPr>
          <p:cNvSpPr>
            <a:spLocks noGrp="1"/>
          </p:cNvSpPr>
          <p:nvPr>
            <p:ph type="ctrTitle"/>
          </p:nvPr>
        </p:nvSpPr>
        <p:spPr>
          <a:xfrm>
            <a:off x="914400" y="1772816"/>
            <a:ext cx="10363200" cy="2059445"/>
          </a:xfrm>
        </p:spPr>
        <p:txBody>
          <a:bodyPr/>
          <a:lstStyle/>
          <a:p>
            <a:r>
              <a:rPr lang="en-GB" dirty="0"/>
              <a:t>Essex LPC Conference</a:t>
            </a:r>
            <a:br>
              <a:rPr lang="en-GB" dirty="0"/>
            </a:br>
            <a:r>
              <a:rPr lang="en-GB" dirty="0"/>
              <a:t>September 2019</a:t>
            </a:r>
          </a:p>
        </p:txBody>
      </p:sp>
      <p:sp>
        <p:nvSpPr>
          <p:cNvPr id="3" name="Subtitle 2">
            <a:extLst>
              <a:ext uri="{FF2B5EF4-FFF2-40B4-BE49-F238E27FC236}">
                <a16:creationId xmlns:a16="http://schemas.microsoft.com/office/drawing/2014/main" id="{32A3871C-4BD6-479F-9D7F-7F96E56BC69B}"/>
              </a:ext>
            </a:extLst>
          </p:cNvPr>
          <p:cNvSpPr>
            <a:spLocks noGrp="1"/>
          </p:cNvSpPr>
          <p:nvPr>
            <p:ph type="subTitle" idx="1"/>
          </p:nvPr>
        </p:nvSpPr>
        <p:spPr>
          <a:xfrm>
            <a:off x="1775520" y="4123112"/>
            <a:ext cx="8534400" cy="1240277"/>
          </a:xfrm>
        </p:spPr>
        <p:txBody>
          <a:bodyPr vert="horz" wrap="square" lIns="91440" tIns="45720" rIns="91440" bIns="45720" numCol="1" rtlCol="0" anchor="t" anchorCtr="0" compatLnSpc="1">
            <a:prstTxWarp prst="textNoShape">
              <a:avLst/>
            </a:prstTxWarp>
            <a:normAutofit/>
          </a:bodyPr>
          <a:lstStyle/>
          <a:p>
            <a:r>
              <a:rPr lang="en-GB" dirty="0">
                <a:cs typeface="Calibri"/>
              </a:rPr>
              <a:t>Gordon Hockey</a:t>
            </a:r>
          </a:p>
          <a:p>
            <a:r>
              <a:rPr lang="en-GB" dirty="0">
                <a:cs typeface="Calibri"/>
              </a:rPr>
              <a:t>Director of Operations and Support</a:t>
            </a:r>
          </a:p>
        </p:txBody>
      </p:sp>
    </p:spTree>
    <p:extLst>
      <p:ext uri="{BB962C8B-B14F-4D97-AF65-F5344CB8AC3E}">
        <p14:creationId xmlns:p14="http://schemas.microsoft.com/office/powerpoint/2010/main" val="3203606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so far </a:t>
            </a:r>
            <a:r>
              <a:rPr lang="mr-IN" dirty="0"/>
              <a:t>…</a:t>
            </a:r>
            <a:r>
              <a:rPr lang="en-GB" dirty="0"/>
              <a:t>..</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a:t>Watch webinar</a:t>
            </a:r>
          </a:p>
          <a:p>
            <a:pPr marL="514350" indent="-514350">
              <a:buFont typeface="+mj-lt"/>
              <a:buAutoNum type="arabicPeriod"/>
            </a:pPr>
            <a:r>
              <a:rPr lang="en-US" dirty="0"/>
              <a:t>Register for MYS</a:t>
            </a:r>
          </a:p>
          <a:p>
            <a:pPr marL="514350" indent="-514350">
              <a:buFont typeface="+mj-lt"/>
              <a:buAutoNum type="arabicPeriod"/>
            </a:pPr>
            <a:r>
              <a:rPr lang="en-US" dirty="0"/>
              <a:t>Four CPPE </a:t>
            </a:r>
            <a:r>
              <a:rPr lang="mr-IN" dirty="0"/>
              <a:t>–</a:t>
            </a:r>
            <a:r>
              <a:rPr lang="en-US" dirty="0"/>
              <a:t> safeguarding, risk, sepsis and LASA</a:t>
            </a:r>
          </a:p>
          <a:p>
            <a:pPr marL="514350" indent="-514350">
              <a:buFont typeface="+mj-lt"/>
              <a:buAutoNum type="arabicPeriod"/>
            </a:pPr>
            <a:r>
              <a:rPr lang="en-US" dirty="0"/>
              <a:t>Check shared </a:t>
            </a:r>
            <a:r>
              <a:rPr lang="en-US" dirty="0" err="1"/>
              <a:t>NHSmail</a:t>
            </a:r>
            <a:r>
              <a:rPr lang="en-US" dirty="0"/>
              <a:t> account is in the pharmacy directory</a:t>
            </a:r>
          </a:p>
          <a:p>
            <a:pPr marL="514350" indent="-514350">
              <a:buFont typeface="+mj-lt"/>
              <a:buAutoNum type="arabicPeriod"/>
            </a:pPr>
            <a:r>
              <a:rPr lang="en-US" dirty="0"/>
              <a:t>Check pharmacy accredited as HLP level 1</a:t>
            </a:r>
          </a:p>
          <a:p>
            <a:pPr marL="514350" indent="-514350">
              <a:buFont typeface="+mj-lt"/>
              <a:buAutoNum type="arabicPeriod"/>
            </a:pPr>
            <a:r>
              <a:rPr lang="en-US" dirty="0"/>
              <a:t>Read CPCS service spec and register to provide on BSA MYS</a:t>
            </a:r>
          </a:p>
          <a:p>
            <a:pPr marL="514350" indent="-514350">
              <a:buFont typeface="+mj-lt"/>
              <a:buAutoNum type="arabicPeriod"/>
            </a:pPr>
            <a:r>
              <a:rPr lang="en-US" dirty="0"/>
              <a:t>Watch the PSNC CPCS webinar (yesterday evening)</a:t>
            </a:r>
          </a:p>
          <a:p>
            <a:pPr marL="514350" indent="-514350">
              <a:buFont typeface="+mj-lt"/>
              <a:buAutoNum type="arabicPeriod"/>
            </a:pPr>
            <a:r>
              <a:rPr lang="en-US" dirty="0"/>
              <a:t>Read the PSNC briefing on the PQS</a:t>
            </a:r>
          </a:p>
          <a:p>
            <a:pPr marL="514350" indent="-514350">
              <a:buFont typeface="+mj-lt"/>
              <a:buAutoNum type="arabicPeriod"/>
            </a:pPr>
            <a:r>
              <a:rPr lang="en-US" dirty="0"/>
              <a:t>Update MUR SOP by 1 October to reflect new targeting requirements</a:t>
            </a:r>
          </a:p>
          <a:p>
            <a:pPr marL="514350" indent="-514350">
              <a:buFont typeface="+mj-lt"/>
              <a:buAutoNum type="arabicPeriod"/>
            </a:pPr>
            <a:endParaRPr lang="en-US" dirty="0"/>
          </a:p>
        </p:txBody>
      </p:sp>
    </p:spTree>
    <p:extLst>
      <p:ext uri="{BB962C8B-B14F-4D97-AF65-F5344CB8AC3E}">
        <p14:creationId xmlns:p14="http://schemas.microsoft.com/office/powerpoint/2010/main" val="133082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66A1-115C-456C-BB42-DEEF4A2E872C}"/>
              </a:ext>
            </a:extLst>
          </p:cNvPr>
          <p:cNvSpPr>
            <a:spLocks noGrp="1"/>
          </p:cNvSpPr>
          <p:nvPr>
            <p:ph type="title"/>
          </p:nvPr>
        </p:nvSpPr>
        <p:spPr/>
        <p:txBody>
          <a:bodyPr/>
          <a:lstStyle/>
          <a:p>
            <a:r>
              <a:rPr lang="en-GB" b="1" dirty="0"/>
              <a:t>Challenges and change</a:t>
            </a:r>
          </a:p>
        </p:txBody>
      </p:sp>
      <p:sp>
        <p:nvSpPr>
          <p:cNvPr id="3" name="Content Placeholder 2">
            <a:extLst>
              <a:ext uri="{FF2B5EF4-FFF2-40B4-BE49-F238E27FC236}">
                <a16:creationId xmlns:a16="http://schemas.microsoft.com/office/drawing/2014/main" id="{DBF03ED3-B95B-4815-AA6D-474310B5BE09}"/>
              </a:ext>
            </a:extLst>
          </p:cNvPr>
          <p:cNvSpPr>
            <a:spLocks noGrp="1"/>
          </p:cNvSpPr>
          <p:nvPr>
            <p:ph idx="1"/>
          </p:nvPr>
        </p:nvSpPr>
        <p:spPr>
          <a:xfrm>
            <a:off x="623392" y="1844823"/>
            <a:ext cx="7705961" cy="4511642"/>
          </a:xfrm>
        </p:spPr>
        <p:txBody>
          <a:bodyPr vert="horz" lIns="91440" tIns="45720" rIns="91440" bIns="45720" rtlCol="0" anchor="t">
            <a:normAutofit fontScale="92500" lnSpcReduction="20000"/>
          </a:bodyPr>
          <a:lstStyle/>
          <a:p>
            <a:r>
              <a:rPr lang="en-GB" dirty="0"/>
              <a:t>Difficult financial situation and huge challenges ahead</a:t>
            </a:r>
          </a:p>
          <a:p>
            <a:r>
              <a:rPr lang="en-GB" dirty="0"/>
              <a:t>Through annual reviews (which we secured) we will stress costs and manageability</a:t>
            </a:r>
            <a:endParaRPr lang="en-GB" dirty="0">
              <a:cs typeface="Calibri"/>
            </a:endParaRPr>
          </a:p>
          <a:p>
            <a:r>
              <a:rPr lang="en-GB" dirty="0"/>
              <a:t>Specific challenges will be around:</a:t>
            </a:r>
            <a:endParaRPr lang="en-GB" dirty="0">
              <a:cs typeface="Calibri"/>
            </a:endParaRPr>
          </a:p>
          <a:p>
            <a:pPr lvl="1"/>
            <a:r>
              <a:rPr lang="en-GB" dirty="0"/>
              <a:t>dispensing efficiencies </a:t>
            </a:r>
            <a:endParaRPr lang="en-GB" dirty="0">
              <a:cs typeface="Calibri"/>
            </a:endParaRPr>
          </a:p>
          <a:p>
            <a:pPr lvl="1"/>
            <a:r>
              <a:rPr lang="en-GB" dirty="0"/>
              <a:t>freeing up pharmacists’ time</a:t>
            </a:r>
            <a:endParaRPr lang="en-GB" dirty="0">
              <a:cs typeface="Calibri"/>
            </a:endParaRPr>
          </a:p>
          <a:p>
            <a:pPr lvl="1"/>
            <a:r>
              <a:rPr lang="en-GB" dirty="0">
                <a:cs typeface="Calibri"/>
              </a:rPr>
              <a:t>wider use of clinical workforce</a:t>
            </a:r>
            <a:endParaRPr lang="en-GB" dirty="0"/>
          </a:p>
          <a:p>
            <a:pPr lvl="1"/>
            <a:r>
              <a:rPr lang="en-GB" dirty="0"/>
              <a:t>branch viability and consolidations</a:t>
            </a:r>
            <a:endParaRPr lang="en-GB" dirty="0">
              <a:cs typeface="Calibri"/>
            </a:endParaRPr>
          </a:p>
          <a:p>
            <a:pPr lvl="1"/>
            <a:r>
              <a:rPr lang="en-GB" dirty="0"/>
              <a:t>stopping unfunded services</a:t>
            </a:r>
            <a:endParaRPr lang="en-GB" dirty="0">
              <a:cs typeface="Calibri"/>
            </a:endParaRPr>
          </a:p>
          <a:p>
            <a:pPr lvl="1"/>
            <a:r>
              <a:rPr lang="en-GB" dirty="0"/>
              <a:t>coming together locally in PCNs</a:t>
            </a:r>
            <a:endParaRPr lang="en-GB" dirty="0">
              <a:cs typeface="Calibri"/>
            </a:endParaRPr>
          </a:p>
        </p:txBody>
      </p:sp>
      <p:pic>
        <p:nvPicPr>
          <p:cNvPr id="5" name="Picture 4">
            <a:extLst>
              <a:ext uri="{FF2B5EF4-FFF2-40B4-BE49-F238E27FC236}">
                <a16:creationId xmlns:a16="http://schemas.microsoft.com/office/drawing/2014/main" id="{3CED6F06-FD7A-43B0-9000-DC32467A61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616" y="3789280"/>
            <a:ext cx="3240000" cy="2160000"/>
          </a:xfrm>
          <a:prstGeom prst="rect">
            <a:avLst/>
          </a:prstGeom>
        </p:spPr>
      </p:pic>
    </p:spTree>
    <p:extLst>
      <p:ext uri="{BB962C8B-B14F-4D97-AF65-F5344CB8AC3E}">
        <p14:creationId xmlns:p14="http://schemas.microsoft.com/office/powerpoint/2010/main" val="904081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Business as Usual (BAU)</a:t>
            </a:r>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198469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BAH </a:t>
            </a:r>
            <a:r>
              <a:rPr lang="mr-IN" dirty="0"/>
              <a:t>–</a:t>
            </a:r>
            <a:r>
              <a:rPr lang="en-US" dirty="0"/>
              <a:t> regulatory requirements</a:t>
            </a:r>
          </a:p>
        </p:txBody>
      </p:sp>
      <p:sp>
        <p:nvSpPr>
          <p:cNvPr id="3" name="Content Placeholder 2"/>
          <p:cNvSpPr>
            <a:spLocks noGrp="1"/>
          </p:cNvSpPr>
          <p:nvPr>
            <p:ph idx="1"/>
          </p:nvPr>
        </p:nvSpPr>
        <p:spPr/>
        <p:txBody>
          <a:bodyPr>
            <a:normAutofit lnSpcReduction="10000"/>
          </a:bodyPr>
          <a:lstStyle/>
          <a:p>
            <a:r>
              <a:rPr lang="en-US" dirty="0"/>
              <a:t>Terms of service </a:t>
            </a:r>
            <a:r>
              <a:rPr lang="mr-IN" dirty="0"/>
              <a:t>–</a:t>
            </a:r>
            <a:r>
              <a:rPr lang="en-US" dirty="0"/>
              <a:t> SSPs now part of these, relevant DT provisions included </a:t>
            </a:r>
            <a:r>
              <a:rPr lang="mr-IN" dirty="0"/>
              <a:t>–</a:t>
            </a:r>
            <a:r>
              <a:rPr lang="en-US" dirty="0"/>
              <a:t> OOP expenses; practice leaflets</a:t>
            </a:r>
          </a:p>
          <a:p>
            <a:r>
              <a:rPr lang="en-US" dirty="0"/>
              <a:t>Provider assurance </a:t>
            </a:r>
            <a:r>
              <a:rPr lang="mr-IN" dirty="0"/>
              <a:t>–</a:t>
            </a:r>
            <a:r>
              <a:rPr lang="en-US" dirty="0"/>
              <a:t> can lead to reclaiming overpayments; gateway criteria and bundles (breach notice and reclaim)</a:t>
            </a:r>
          </a:p>
          <a:p>
            <a:r>
              <a:rPr lang="en-US" dirty="0"/>
              <a:t>Market entry </a:t>
            </a:r>
            <a:r>
              <a:rPr lang="mr-IN" dirty="0"/>
              <a:t>–</a:t>
            </a:r>
            <a:r>
              <a:rPr lang="en-US" dirty="0"/>
              <a:t> most of new pharmacies DSPs; majority of applications for unforeseen benefits applications are refused</a:t>
            </a:r>
          </a:p>
          <a:p>
            <a:r>
              <a:rPr lang="en-US" dirty="0"/>
              <a:t>PCSE </a:t>
            </a:r>
            <a:r>
              <a:rPr lang="mr-IN" dirty="0"/>
              <a:t>–</a:t>
            </a:r>
            <a:r>
              <a:rPr lang="en-US" dirty="0"/>
              <a:t> Web portal for controlled stationery; new web portal for market entry applications due</a:t>
            </a:r>
          </a:p>
        </p:txBody>
      </p:sp>
    </p:spTree>
    <p:extLst>
      <p:ext uri="{BB962C8B-B14F-4D97-AF65-F5344CB8AC3E}">
        <p14:creationId xmlns:p14="http://schemas.microsoft.com/office/powerpoint/2010/main" val="1557330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BAU </a:t>
            </a:r>
            <a:r>
              <a:rPr lang="mr-IN" dirty="0"/>
              <a:t>–</a:t>
            </a:r>
            <a:r>
              <a:rPr lang="en-US" dirty="0"/>
              <a:t> regulatory requirements</a:t>
            </a:r>
          </a:p>
        </p:txBody>
      </p:sp>
      <p:sp>
        <p:nvSpPr>
          <p:cNvPr id="3" name="Content Placeholder 2"/>
          <p:cNvSpPr>
            <a:spLocks noGrp="1"/>
          </p:cNvSpPr>
          <p:nvPr>
            <p:ph idx="1"/>
          </p:nvPr>
        </p:nvSpPr>
        <p:spPr>
          <a:xfrm>
            <a:off x="623391" y="1844824"/>
            <a:ext cx="11397373" cy="4104456"/>
          </a:xfrm>
        </p:spPr>
        <p:txBody>
          <a:bodyPr>
            <a:normAutofit fontScale="92500" lnSpcReduction="10000"/>
          </a:bodyPr>
          <a:lstStyle/>
          <a:p>
            <a:r>
              <a:rPr lang="en-US" dirty="0"/>
              <a:t>Opening hours </a:t>
            </a:r>
            <a:r>
              <a:rPr lang="mr-IN" dirty="0"/>
              <a:t>–</a:t>
            </a:r>
            <a:r>
              <a:rPr lang="en-US" dirty="0"/>
              <a:t> notification &gt; 3 months advance (PQS)</a:t>
            </a:r>
          </a:p>
          <a:p>
            <a:r>
              <a:rPr lang="en-US" dirty="0"/>
              <a:t>Quarterly reporting of MUR and NMS			&lt;10 days after Sept</a:t>
            </a:r>
          </a:p>
          <a:p>
            <a:r>
              <a:rPr lang="en-US" dirty="0"/>
              <a:t>CPAF ongoing </a:t>
            </a:r>
            <a:r>
              <a:rPr lang="mr-IN" dirty="0"/>
              <a:t>–</a:t>
            </a:r>
            <a:r>
              <a:rPr lang="en-GB" dirty="0"/>
              <a:t> </a:t>
            </a:r>
            <a:r>
              <a:rPr lang="en-US" dirty="0"/>
              <a:t>full CPAF or visit</a:t>
            </a:r>
          </a:p>
          <a:p>
            <a:r>
              <a:rPr lang="en-US" dirty="0"/>
              <a:t>Data Security and Protection Toolkit 			March 31</a:t>
            </a:r>
          </a:p>
          <a:p>
            <a:pPr lvl="1"/>
            <a:r>
              <a:rPr lang="en-US" dirty="0"/>
              <a:t>PSNC GDPR Toolkit</a:t>
            </a:r>
          </a:p>
          <a:p>
            <a:r>
              <a:rPr lang="en-US" dirty="0"/>
              <a:t>Annual CPPQ							March 31</a:t>
            </a:r>
          </a:p>
          <a:p>
            <a:r>
              <a:rPr lang="en-US" dirty="0"/>
              <a:t>Two audits </a:t>
            </a:r>
            <a:r>
              <a:rPr lang="mr-IN" dirty="0"/>
              <a:t>–</a:t>
            </a:r>
            <a:r>
              <a:rPr lang="en-US" dirty="0"/>
              <a:t> choice and national				</a:t>
            </a:r>
          </a:p>
          <a:p>
            <a:r>
              <a:rPr lang="en-US" dirty="0"/>
              <a:t>Complaints report						ASAP after</a:t>
            </a:r>
          </a:p>
        </p:txBody>
      </p:sp>
    </p:spTree>
    <p:extLst>
      <p:ext uri="{BB962C8B-B14F-4D97-AF65-F5344CB8AC3E}">
        <p14:creationId xmlns:p14="http://schemas.microsoft.com/office/powerpoint/2010/main" val="1231634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BAU </a:t>
            </a:r>
            <a:r>
              <a:rPr lang="mr-IN" dirty="0"/>
              <a:t>–</a:t>
            </a:r>
            <a:r>
              <a:rPr lang="en-US" dirty="0"/>
              <a:t> regulatory requirements</a:t>
            </a:r>
          </a:p>
        </p:txBody>
      </p:sp>
      <p:sp>
        <p:nvSpPr>
          <p:cNvPr id="3" name="Content Placeholder 2"/>
          <p:cNvSpPr>
            <a:spLocks noGrp="1"/>
          </p:cNvSpPr>
          <p:nvPr>
            <p:ph idx="1"/>
          </p:nvPr>
        </p:nvSpPr>
        <p:spPr/>
        <p:txBody>
          <a:bodyPr>
            <a:normAutofit/>
          </a:bodyPr>
          <a:lstStyle/>
          <a:p>
            <a:r>
              <a:rPr lang="en-US" dirty="0"/>
              <a:t>Margin survey </a:t>
            </a:r>
            <a:r>
              <a:rPr lang="mr-IN" dirty="0"/>
              <a:t>–</a:t>
            </a:r>
            <a:r>
              <a:rPr lang="en-US" dirty="0"/>
              <a:t> fully backed up by Information and Disclosure regulations +</a:t>
            </a:r>
          </a:p>
          <a:p>
            <a:r>
              <a:rPr lang="en-US" dirty="0"/>
              <a:t>Regulations Review </a:t>
            </a:r>
            <a:r>
              <a:rPr lang="mr-IN" dirty="0"/>
              <a:t>–</a:t>
            </a:r>
            <a:r>
              <a:rPr lang="en-GB" dirty="0"/>
              <a:t> </a:t>
            </a:r>
            <a:r>
              <a:rPr lang="en-US" dirty="0"/>
              <a:t>recommendations included 100-hour pharmacies</a:t>
            </a:r>
          </a:p>
          <a:p>
            <a:r>
              <a:rPr lang="en-US" dirty="0"/>
              <a:t>FMD </a:t>
            </a:r>
            <a:r>
              <a:rPr lang="mr-IN" dirty="0"/>
              <a:t>–</a:t>
            </a:r>
            <a:r>
              <a:rPr lang="en-US" dirty="0"/>
              <a:t> picture unclear but whatever happens it’s likely UK will have a system to verify authenticity of medicines</a:t>
            </a:r>
          </a:p>
          <a:p>
            <a:r>
              <a:rPr lang="en-US" dirty="0" err="1"/>
              <a:t>GPhC</a:t>
            </a:r>
            <a:r>
              <a:rPr lang="en-US" dirty="0"/>
              <a:t> </a:t>
            </a:r>
            <a:r>
              <a:rPr lang="mr-IN" dirty="0"/>
              <a:t>–</a:t>
            </a:r>
            <a:r>
              <a:rPr lang="en-US" dirty="0"/>
              <a:t> inspection report made public on new web portal</a:t>
            </a:r>
          </a:p>
        </p:txBody>
      </p:sp>
    </p:spTree>
    <p:extLst>
      <p:ext uri="{BB962C8B-B14F-4D97-AF65-F5344CB8AC3E}">
        <p14:creationId xmlns:p14="http://schemas.microsoft.com/office/powerpoint/2010/main" val="197982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BAU </a:t>
            </a:r>
            <a:r>
              <a:rPr lang="mr-IN" dirty="0"/>
              <a:t>–</a:t>
            </a:r>
            <a:r>
              <a:rPr lang="en-US" dirty="0"/>
              <a:t> Flu vaccination service</a:t>
            </a:r>
          </a:p>
        </p:txBody>
      </p:sp>
      <p:sp>
        <p:nvSpPr>
          <p:cNvPr id="7" name="Content Placeholder 6"/>
          <p:cNvSpPr>
            <a:spLocks noGrp="1"/>
          </p:cNvSpPr>
          <p:nvPr>
            <p:ph idx="1"/>
          </p:nvPr>
        </p:nvSpPr>
        <p:spPr>
          <a:xfrm>
            <a:off x="623392" y="1844824"/>
            <a:ext cx="11109696" cy="4104456"/>
          </a:xfrm>
        </p:spPr>
        <p:txBody>
          <a:bodyPr>
            <a:normAutofit/>
          </a:bodyPr>
          <a:lstStyle/>
          <a:p>
            <a:r>
              <a:rPr lang="en-US" dirty="0"/>
              <a:t>Fee £8.08 per administered dose plus an additional fee of £1.50 per vaccination = total payment £9.58;</a:t>
            </a:r>
          </a:p>
          <a:p>
            <a:r>
              <a:rPr lang="en-US" dirty="0"/>
              <a:t>Due to the proven success of the service, contractors no longer required to ask patients to complete a patient questionnaire afterwards;</a:t>
            </a:r>
          </a:p>
          <a:p>
            <a:r>
              <a:rPr lang="en-US" dirty="0"/>
              <a:t>GP practice notification not  by fax</a:t>
            </a:r>
          </a:p>
          <a:p>
            <a:r>
              <a:rPr lang="en-US" dirty="0"/>
              <a:t>Claims by NHSBSA MYS platform, monthly</a:t>
            </a:r>
          </a:p>
        </p:txBody>
      </p:sp>
      <p:pic>
        <p:nvPicPr>
          <p:cNvPr id="8" name="Picture 7"/>
          <p:cNvPicPr>
            <a:picLocks noChangeAspect="1"/>
          </p:cNvPicPr>
          <p:nvPr/>
        </p:nvPicPr>
        <p:blipFill>
          <a:blip r:embed="rId2"/>
          <a:stretch>
            <a:fillRect/>
          </a:stretch>
        </p:blipFill>
        <p:spPr>
          <a:xfrm>
            <a:off x="8381401" y="4510354"/>
            <a:ext cx="3351687" cy="1284813"/>
          </a:xfrm>
          <a:prstGeom prst="rect">
            <a:avLst/>
          </a:prstGeom>
        </p:spPr>
      </p:pic>
    </p:spTree>
    <p:extLst>
      <p:ext uri="{BB962C8B-B14F-4D97-AF65-F5344CB8AC3E}">
        <p14:creationId xmlns:p14="http://schemas.microsoft.com/office/powerpoint/2010/main" val="16320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Two Additional Topics</a:t>
            </a:r>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68196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No-deal exit from the EU</a:t>
            </a:r>
          </a:p>
        </p:txBody>
      </p:sp>
      <p:sp>
        <p:nvSpPr>
          <p:cNvPr id="3" name="Content Placeholder 2"/>
          <p:cNvSpPr>
            <a:spLocks noGrp="1"/>
          </p:cNvSpPr>
          <p:nvPr>
            <p:ph idx="1"/>
          </p:nvPr>
        </p:nvSpPr>
        <p:spPr/>
        <p:txBody>
          <a:bodyPr>
            <a:normAutofit lnSpcReduction="10000"/>
          </a:bodyPr>
          <a:lstStyle/>
          <a:p>
            <a:r>
              <a:rPr lang="en-US" dirty="0"/>
              <a:t>PSNC working with DHSC and NHSE&amp;I</a:t>
            </a:r>
          </a:p>
          <a:p>
            <a:r>
              <a:rPr lang="en-US" dirty="0"/>
              <a:t>PSNC working with the pharmacy sector</a:t>
            </a:r>
          </a:p>
          <a:p>
            <a:r>
              <a:rPr lang="en-US" dirty="0"/>
              <a:t>Contractor readiness </a:t>
            </a:r>
            <a:r>
              <a:rPr lang="mr-IN" dirty="0"/>
              <a:t>–</a:t>
            </a:r>
            <a:r>
              <a:rPr lang="en-US" dirty="0"/>
              <a:t> see PSNC website</a:t>
            </a:r>
          </a:p>
          <a:p>
            <a:r>
              <a:rPr lang="en-US" dirty="0"/>
              <a:t>Key message </a:t>
            </a:r>
            <a:r>
              <a:rPr lang="mr-IN" dirty="0"/>
              <a:t>–</a:t>
            </a:r>
            <a:r>
              <a:rPr lang="en-US" dirty="0"/>
              <a:t> don’t stockpile medicines beyond business as usual levels; report to PSNC </a:t>
            </a:r>
            <a:r>
              <a:rPr lang="mr-IN" dirty="0"/>
              <a:t>–</a:t>
            </a:r>
            <a:r>
              <a:rPr lang="en-US" dirty="0"/>
              <a:t> price concession</a:t>
            </a:r>
          </a:p>
          <a:p>
            <a:r>
              <a:rPr lang="en-US" dirty="0"/>
              <a:t>Serious shortage protocols </a:t>
            </a:r>
            <a:r>
              <a:rPr lang="mr-IN" dirty="0"/>
              <a:t>–</a:t>
            </a:r>
            <a:r>
              <a:rPr lang="en-US" dirty="0"/>
              <a:t> 5 different types </a:t>
            </a:r>
            <a:r>
              <a:rPr lang="mr-IN" dirty="0"/>
              <a:t>–</a:t>
            </a:r>
            <a:r>
              <a:rPr lang="en-US" dirty="0"/>
              <a:t> </a:t>
            </a:r>
            <a:r>
              <a:rPr lang="en-US" u="sng" dirty="0"/>
              <a:t>must</a:t>
            </a:r>
            <a:r>
              <a:rPr lang="en-US" dirty="0"/>
              <a:t> consider, </a:t>
            </a:r>
            <a:r>
              <a:rPr lang="en-US" u="sng" dirty="0"/>
              <a:t>may</a:t>
            </a:r>
            <a:r>
              <a:rPr lang="en-US" dirty="0"/>
              <a:t> supply if reasonable and appropriate; patient consent required; claim using NCSO </a:t>
            </a:r>
            <a:r>
              <a:rPr lang="mr-IN" dirty="0"/>
              <a:t>–</a:t>
            </a:r>
            <a:r>
              <a:rPr lang="en-US" dirty="0"/>
              <a:t> PSNC briefing and webinar</a:t>
            </a:r>
          </a:p>
        </p:txBody>
      </p:sp>
      <p:pic>
        <p:nvPicPr>
          <p:cNvPr id="4" name="Picture 3"/>
          <p:cNvPicPr>
            <a:picLocks noChangeAspect="1"/>
          </p:cNvPicPr>
          <p:nvPr/>
        </p:nvPicPr>
        <p:blipFill>
          <a:blip r:embed="rId2"/>
          <a:stretch>
            <a:fillRect/>
          </a:stretch>
        </p:blipFill>
        <p:spPr>
          <a:xfrm>
            <a:off x="8606390" y="2075380"/>
            <a:ext cx="3034226" cy="1163120"/>
          </a:xfrm>
          <a:prstGeom prst="rect">
            <a:avLst/>
          </a:prstGeom>
        </p:spPr>
      </p:pic>
    </p:spTree>
    <p:extLst>
      <p:ext uri="{BB962C8B-B14F-4D97-AF65-F5344CB8AC3E}">
        <p14:creationId xmlns:p14="http://schemas.microsoft.com/office/powerpoint/2010/main" val="1340366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companies</a:t>
            </a:r>
          </a:p>
        </p:txBody>
      </p:sp>
      <p:sp>
        <p:nvSpPr>
          <p:cNvPr id="3" name="Content Placeholder 2"/>
          <p:cNvSpPr>
            <a:spLocks noGrp="1"/>
          </p:cNvSpPr>
          <p:nvPr>
            <p:ph idx="1"/>
          </p:nvPr>
        </p:nvSpPr>
        <p:spPr>
          <a:xfrm>
            <a:off x="623392" y="1844824"/>
            <a:ext cx="7143871" cy="4104456"/>
          </a:xfrm>
        </p:spPr>
        <p:txBody>
          <a:bodyPr>
            <a:normAutofit lnSpcReduction="10000"/>
          </a:bodyPr>
          <a:lstStyle/>
          <a:p>
            <a:r>
              <a:rPr lang="en-US" dirty="0"/>
              <a:t>You have one </a:t>
            </a:r>
            <a:r>
              <a:rPr lang="mr-IN" dirty="0"/>
              <a:t>–</a:t>
            </a:r>
            <a:r>
              <a:rPr lang="en-US" dirty="0"/>
              <a:t> ahead of some</a:t>
            </a:r>
          </a:p>
          <a:p>
            <a:r>
              <a:rPr lang="en-US" dirty="0"/>
              <a:t>New model from PSNC</a:t>
            </a:r>
          </a:p>
          <a:p>
            <a:r>
              <a:rPr lang="en-US" dirty="0"/>
              <a:t>Key aspects </a:t>
            </a:r>
            <a:r>
              <a:rPr lang="mr-IN" dirty="0"/>
              <a:t>–</a:t>
            </a:r>
            <a:r>
              <a:rPr lang="en-US" dirty="0"/>
              <a:t> unity of all local pharmacies </a:t>
            </a:r>
            <a:r>
              <a:rPr lang="mr-IN" dirty="0"/>
              <a:t>–</a:t>
            </a:r>
            <a:r>
              <a:rPr lang="en-US" dirty="0"/>
              <a:t> PCN approach of cooperation </a:t>
            </a:r>
            <a:r>
              <a:rPr lang="mr-IN" dirty="0"/>
              <a:t>–</a:t>
            </a:r>
            <a:r>
              <a:rPr lang="en-US" dirty="0"/>
              <a:t> keeping costs low </a:t>
            </a:r>
            <a:r>
              <a:rPr lang="mr-IN" dirty="0"/>
              <a:t>–</a:t>
            </a:r>
            <a:r>
              <a:rPr lang="en-US" dirty="0"/>
              <a:t> funding from service rather than membership</a:t>
            </a:r>
          </a:p>
          <a:p>
            <a:r>
              <a:rPr lang="en-US" dirty="0"/>
              <a:t>Key need </a:t>
            </a:r>
            <a:r>
              <a:rPr lang="mr-IN" dirty="0"/>
              <a:t>–</a:t>
            </a:r>
            <a:r>
              <a:rPr lang="en-US" dirty="0"/>
              <a:t> delivery of services</a:t>
            </a:r>
          </a:p>
          <a:p>
            <a:endParaRPr lang="en-US" dirty="0"/>
          </a:p>
        </p:txBody>
      </p:sp>
      <p:pic>
        <p:nvPicPr>
          <p:cNvPr id="4" name="Picture 3">
            <a:extLst>
              <a:ext uri="{FF2B5EF4-FFF2-40B4-BE49-F238E27FC236}">
                <a16:creationId xmlns:a16="http://schemas.microsoft.com/office/drawing/2014/main" id="{DDA4B365-45DF-4C6C-B50D-02D68F456B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7263" y="2817052"/>
            <a:ext cx="3240000" cy="2160000"/>
          </a:xfrm>
          <a:prstGeom prst="rect">
            <a:avLst/>
          </a:prstGeom>
        </p:spPr>
      </p:pic>
    </p:spTree>
    <p:extLst>
      <p:ext uri="{BB962C8B-B14F-4D97-AF65-F5344CB8AC3E}">
        <p14:creationId xmlns:p14="http://schemas.microsoft.com/office/powerpoint/2010/main" val="100416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Last </a:t>
            </a:r>
            <a:r>
              <a:rPr lang="en-GB" dirty="0"/>
              <a:t>year’s questions</a:t>
            </a:r>
          </a:p>
          <a:p>
            <a:r>
              <a:rPr lang="en-US" dirty="0"/>
              <a:t>Short presentation </a:t>
            </a:r>
            <a:r>
              <a:rPr lang="mr-IN" dirty="0"/>
              <a:t>–</a:t>
            </a:r>
            <a:r>
              <a:rPr lang="en-US" dirty="0"/>
              <a:t> no substitute for the PSNC CPCF Roadshow</a:t>
            </a:r>
          </a:p>
          <a:p>
            <a:r>
              <a:rPr lang="en-US" dirty="0"/>
              <a:t>Quick look at business as usual regulatory requirements</a:t>
            </a:r>
          </a:p>
          <a:p>
            <a:r>
              <a:rPr lang="en-US" dirty="0"/>
              <a:t>Two additional topics</a:t>
            </a:r>
          </a:p>
          <a:p>
            <a:r>
              <a:rPr lang="en-US" dirty="0"/>
              <a:t>Theme - PSNC working with Essex LPC to support you as a contractor</a:t>
            </a:r>
          </a:p>
          <a:p>
            <a:endParaRPr lang="en-US" dirty="0"/>
          </a:p>
        </p:txBody>
      </p:sp>
    </p:spTree>
    <p:extLst>
      <p:ext uri="{BB962C8B-B14F-4D97-AF65-F5344CB8AC3E}">
        <p14:creationId xmlns:p14="http://schemas.microsoft.com/office/powerpoint/2010/main" val="62805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said last year</a:t>
            </a:r>
          </a:p>
        </p:txBody>
      </p:sp>
      <p:sp>
        <p:nvSpPr>
          <p:cNvPr id="3" name="Content Placeholder 2"/>
          <p:cNvSpPr>
            <a:spLocks noGrp="1"/>
          </p:cNvSpPr>
          <p:nvPr>
            <p:ph idx="1"/>
          </p:nvPr>
        </p:nvSpPr>
        <p:spPr/>
        <p:txBody>
          <a:bodyPr>
            <a:normAutofit lnSpcReduction="10000"/>
          </a:bodyPr>
          <a:lstStyle/>
          <a:p>
            <a:r>
              <a:rPr lang="en-US" dirty="0"/>
              <a:t>Two biggest opportunities - Monitoring of long term conditions 45%, </a:t>
            </a:r>
            <a:r>
              <a:rPr lang="en-US" dirty="0">
                <a:solidFill>
                  <a:schemeClr val="accent1"/>
                </a:solidFill>
              </a:rPr>
              <a:t>urgent care services (e.g. NUMSAS and DMIRS) 23% and Prevention-related activities 23%</a:t>
            </a:r>
          </a:p>
          <a:p>
            <a:r>
              <a:rPr lang="en-US" dirty="0"/>
              <a:t>Two biggest threats </a:t>
            </a:r>
            <a:r>
              <a:rPr lang="mr-IN" dirty="0"/>
              <a:t>–</a:t>
            </a:r>
            <a:r>
              <a:rPr lang="en-US" dirty="0"/>
              <a:t> lack of funding 62%, </a:t>
            </a:r>
            <a:r>
              <a:rPr lang="en-US" dirty="0">
                <a:solidFill>
                  <a:schemeClr val="accent1"/>
                </a:solidFill>
              </a:rPr>
              <a:t>lack of HMG understanding of our potential 57%</a:t>
            </a:r>
            <a:r>
              <a:rPr lang="en-US" dirty="0"/>
              <a:t> and technology 24%</a:t>
            </a:r>
          </a:p>
          <a:p>
            <a:r>
              <a:rPr lang="en-US" dirty="0"/>
              <a:t>What would your top two priorities public health/prevention services national commissioning </a:t>
            </a:r>
            <a:r>
              <a:rPr lang="mr-IN" dirty="0"/>
              <a:t>–</a:t>
            </a:r>
            <a:r>
              <a:rPr lang="en-US" dirty="0"/>
              <a:t> </a:t>
            </a:r>
            <a:r>
              <a:rPr lang="en-US" dirty="0">
                <a:solidFill>
                  <a:schemeClr val="accent1"/>
                </a:solidFill>
              </a:rPr>
              <a:t>hypertension and AF identification</a:t>
            </a:r>
            <a:r>
              <a:rPr lang="en-US" dirty="0"/>
              <a:t> and treatment 42% and NHS health checks 26%</a:t>
            </a:r>
          </a:p>
        </p:txBody>
      </p:sp>
    </p:spTree>
    <p:extLst>
      <p:ext uri="{BB962C8B-B14F-4D97-AF65-F5344CB8AC3E}">
        <p14:creationId xmlns:p14="http://schemas.microsoft.com/office/powerpoint/2010/main" val="181173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9E18-E9F4-4DE8-B8F4-41B94CC006D1}"/>
              </a:ext>
            </a:extLst>
          </p:cNvPr>
          <p:cNvSpPr>
            <a:spLocks noGrp="1"/>
          </p:cNvSpPr>
          <p:nvPr>
            <p:ph type="title"/>
          </p:nvPr>
        </p:nvSpPr>
        <p:spPr/>
        <p:txBody>
          <a:bodyPr/>
          <a:lstStyle/>
          <a:p>
            <a:r>
              <a:rPr lang="en-US" b="1" dirty="0">
                <a:ea typeface="+mj-lt"/>
                <a:cs typeface="+mj-lt"/>
              </a:rPr>
              <a:t>Summary of the deal</a:t>
            </a:r>
            <a:endParaRPr lang="en-US" b="1" dirty="0"/>
          </a:p>
        </p:txBody>
      </p:sp>
      <p:sp>
        <p:nvSpPr>
          <p:cNvPr id="3" name="Content Placeholder 2">
            <a:extLst>
              <a:ext uri="{FF2B5EF4-FFF2-40B4-BE49-F238E27FC236}">
                <a16:creationId xmlns:a16="http://schemas.microsoft.com/office/drawing/2014/main" id="{BA95C452-86F6-45F8-8178-B2D27B4F542C}"/>
              </a:ext>
            </a:extLst>
          </p:cNvPr>
          <p:cNvSpPr>
            <a:spLocks noGrp="1"/>
          </p:cNvSpPr>
          <p:nvPr>
            <p:ph idx="1"/>
          </p:nvPr>
        </p:nvSpPr>
        <p:spPr>
          <a:xfrm>
            <a:off x="623392" y="1844824"/>
            <a:ext cx="7965804" cy="4104456"/>
          </a:xfrm>
        </p:spPr>
        <p:txBody>
          <a:bodyPr vert="horz" wrap="square" lIns="91440" tIns="45720" rIns="91440" bIns="45720" numCol="1" rtlCol="0" anchor="t" anchorCtr="0" compatLnSpc="1">
            <a:prstTxWarp prst="textNoShape">
              <a:avLst/>
            </a:prstTxWarp>
            <a:normAutofit fontScale="92500" lnSpcReduction="10000"/>
          </a:bodyPr>
          <a:lstStyle/>
          <a:p>
            <a:pPr lvl="0"/>
            <a:r>
              <a:rPr lang="en-GB" sz="3500" dirty="0">
                <a:solidFill>
                  <a:prstClr val="black">
                    <a:lumMod val="65000"/>
                    <a:lumOff val="35000"/>
                  </a:prstClr>
                </a:solidFill>
                <a:ea typeface="Calibri"/>
                <a:cs typeface="Calibri"/>
              </a:rPr>
              <a:t>£13bn funding secured (£2.592bn/year plus </a:t>
            </a:r>
            <a:r>
              <a:rPr lang="en-GB" sz="3500" dirty="0" err="1">
                <a:solidFill>
                  <a:prstClr val="black">
                    <a:lumMod val="65000"/>
                    <a:lumOff val="35000"/>
                  </a:prstClr>
                </a:solidFill>
                <a:ea typeface="Calibri"/>
                <a:cs typeface="Calibri"/>
              </a:rPr>
              <a:t>PhIF</a:t>
            </a:r>
            <a:r>
              <a:rPr lang="en-GB" sz="3500" dirty="0">
                <a:solidFill>
                  <a:prstClr val="black">
                    <a:lumMod val="65000"/>
                    <a:lumOff val="35000"/>
                  </a:prstClr>
                </a:solidFill>
                <a:ea typeface="Calibri"/>
                <a:cs typeface="Calibri"/>
              </a:rPr>
              <a:t>) – more than original Government plans</a:t>
            </a:r>
            <a:endParaRPr lang="en-US" sz="3500" dirty="0">
              <a:solidFill>
                <a:prstClr val="black">
                  <a:lumMod val="65000"/>
                  <a:lumOff val="35000"/>
                </a:prstClr>
              </a:solidFill>
              <a:ea typeface="Calibri"/>
              <a:cs typeface="Calibri"/>
            </a:endParaRPr>
          </a:p>
          <a:p>
            <a:pPr lvl="0"/>
            <a:r>
              <a:rPr lang="en-GB" sz="3500" dirty="0">
                <a:solidFill>
                  <a:prstClr val="black">
                    <a:lumMod val="65000"/>
                    <a:lumOff val="35000"/>
                  </a:prstClr>
                </a:solidFill>
                <a:ea typeface="Calibri"/>
                <a:cs typeface="Calibri"/>
              </a:rPr>
              <a:t>Expansion of clinical services begins with the Community Pharmacist Consultation Service (CPCS) </a:t>
            </a:r>
            <a:r>
              <a:rPr lang="en-US" sz="3500" dirty="0">
                <a:solidFill>
                  <a:prstClr val="black">
                    <a:lumMod val="65000"/>
                    <a:lumOff val="35000"/>
                  </a:prstClr>
                </a:solidFill>
                <a:cs typeface="Calibri"/>
              </a:rPr>
              <a:t>secures the future of CP in the NHS</a:t>
            </a:r>
          </a:p>
          <a:p>
            <a:pPr lvl="0"/>
            <a:r>
              <a:rPr lang="en-US" sz="3500" dirty="0">
                <a:solidFill>
                  <a:prstClr val="black">
                    <a:lumMod val="65000"/>
                    <a:lumOff val="35000"/>
                  </a:prstClr>
                </a:solidFill>
                <a:cs typeface="Calibri"/>
              </a:rPr>
              <a:t>Stability and certainty to enable reform,</a:t>
            </a:r>
            <a:r>
              <a:rPr lang="en-GB" sz="3500" dirty="0">
                <a:solidFill>
                  <a:prstClr val="black">
                    <a:lumMod val="65000"/>
                    <a:lumOff val="35000"/>
                  </a:prstClr>
                </a:solidFill>
                <a:ea typeface="Calibri"/>
                <a:cs typeface="Calibri"/>
              </a:rPr>
              <a:t> puts us at the heart of primary care and gives us leverage for the future</a:t>
            </a:r>
          </a:p>
          <a:p>
            <a:endParaRPr lang="en-GB" dirty="0">
              <a:ea typeface="+mn-lt"/>
              <a:cs typeface="+mn-lt"/>
            </a:endParaRPr>
          </a:p>
          <a:p>
            <a:endParaRPr lang="en-US" dirty="0">
              <a:cs typeface="Calibri"/>
            </a:endParaRPr>
          </a:p>
          <a:p>
            <a:pPr marL="0" indent="0">
              <a:buNone/>
            </a:pPr>
            <a:endParaRPr lang="en-US" dirty="0">
              <a:cs typeface="Calibri"/>
            </a:endParaRPr>
          </a:p>
        </p:txBody>
      </p:sp>
      <p:pic>
        <p:nvPicPr>
          <p:cNvPr id="5" name="Picture 4">
            <a:extLst>
              <a:ext uri="{FF2B5EF4-FFF2-40B4-BE49-F238E27FC236}">
                <a16:creationId xmlns:a16="http://schemas.microsoft.com/office/drawing/2014/main" id="{E0D24484-E675-4CD6-B579-E2C2D5375678}"/>
              </a:ext>
            </a:extLst>
          </p:cNvPr>
          <p:cNvPicPr>
            <a:picLocks noChangeAspect="1"/>
          </p:cNvPicPr>
          <p:nvPr/>
        </p:nvPicPr>
        <p:blipFill>
          <a:blip r:embed="rId3"/>
          <a:stretch>
            <a:fillRect/>
          </a:stretch>
        </p:blipFill>
        <p:spPr>
          <a:xfrm>
            <a:off x="8792641" y="1934492"/>
            <a:ext cx="2847975" cy="4014788"/>
          </a:xfrm>
          <a:prstGeom prst="rect">
            <a:avLst/>
          </a:prstGeom>
        </p:spPr>
      </p:pic>
    </p:spTree>
    <p:extLst>
      <p:ext uri="{BB962C8B-B14F-4D97-AF65-F5344CB8AC3E}">
        <p14:creationId xmlns:p14="http://schemas.microsoft.com/office/powerpoint/2010/main" val="387004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F2CB-444C-4E8E-B8FC-139C1C8D69E2}"/>
              </a:ext>
            </a:extLst>
          </p:cNvPr>
          <p:cNvSpPr>
            <a:spLocks noGrp="1"/>
          </p:cNvSpPr>
          <p:nvPr>
            <p:ph type="title"/>
          </p:nvPr>
        </p:nvSpPr>
        <p:spPr/>
        <p:txBody>
          <a:bodyPr/>
          <a:lstStyle/>
          <a:p>
            <a:r>
              <a:rPr lang="en-US" b="1">
                <a:cs typeface="Calibri"/>
              </a:rPr>
              <a:t>The PSNC Negotiating Team</a:t>
            </a:r>
            <a:r>
              <a:rPr lang="en-US">
                <a:cs typeface="Calibri"/>
              </a:rPr>
              <a:t> </a:t>
            </a:r>
          </a:p>
        </p:txBody>
      </p:sp>
      <p:sp>
        <p:nvSpPr>
          <p:cNvPr id="3" name="Content Placeholder 2">
            <a:extLst>
              <a:ext uri="{FF2B5EF4-FFF2-40B4-BE49-F238E27FC236}">
                <a16:creationId xmlns:a16="http://schemas.microsoft.com/office/drawing/2014/main" id="{1566F437-0CC0-4553-B8F6-F32F152418FF}"/>
              </a:ext>
            </a:extLst>
          </p:cNvPr>
          <p:cNvSpPr>
            <a:spLocks noGrp="1"/>
          </p:cNvSpPr>
          <p:nvPr>
            <p:ph idx="1"/>
          </p:nvPr>
        </p:nvSpPr>
        <p:spPr>
          <a:xfrm>
            <a:off x="623392" y="1844823"/>
            <a:ext cx="7577928" cy="4504606"/>
          </a:xfrm>
        </p:spPr>
        <p:txBody>
          <a:bodyPr vert="horz" wrap="square" lIns="91440" tIns="45720" rIns="91440" bIns="45720" numCol="1" rtlCol="0" anchor="t" anchorCtr="0" compatLnSpc="1">
            <a:prstTxWarp prst="textNoShape">
              <a:avLst/>
            </a:prstTxWarp>
            <a:normAutofit fontScale="92500"/>
          </a:bodyPr>
          <a:lstStyle/>
          <a:p>
            <a:r>
              <a:rPr lang="en-US" dirty="0">
                <a:cs typeface="Calibri"/>
              </a:rPr>
              <a:t>PSNC Negotiating Team is elected by PSNC Committee and represents all parts of the sector</a:t>
            </a:r>
          </a:p>
          <a:p>
            <a:r>
              <a:rPr lang="en-US" dirty="0">
                <a:cs typeface="Calibri"/>
              </a:rPr>
              <a:t>At every step, the Negotiating Team asked itself: “Is this in the best interests of community pharmacy contractors?”</a:t>
            </a:r>
          </a:p>
          <a:p>
            <a:r>
              <a:rPr lang="en-US" dirty="0">
                <a:cs typeface="Calibri"/>
              </a:rPr>
              <a:t>PSNC highlighted contractors rising costs and viability, but  HMG wants a more efficient dispensing service from fewer pharmacies</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886228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0F3D-25C5-4875-9996-D90E5F2D1572}"/>
              </a:ext>
            </a:extLst>
          </p:cNvPr>
          <p:cNvSpPr>
            <a:spLocks noGrp="1"/>
          </p:cNvSpPr>
          <p:nvPr>
            <p:ph type="title"/>
          </p:nvPr>
        </p:nvSpPr>
        <p:spPr/>
        <p:txBody>
          <a:bodyPr/>
          <a:lstStyle/>
          <a:p>
            <a:pPr>
              <a:spcBef>
                <a:spcPct val="20000"/>
              </a:spcBef>
            </a:pPr>
            <a:r>
              <a:rPr lang="en-US" b="1" dirty="0">
                <a:ea typeface="+mj-lt"/>
                <a:cs typeface="+mj-lt"/>
              </a:rPr>
              <a:t>NHS Community Pharmacist Consultation Service (CPCS)</a:t>
            </a:r>
          </a:p>
        </p:txBody>
      </p:sp>
      <p:sp>
        <p:nvSpPr>
          <p:cNvPr id="3" name="Content Placeholder 2">
            <a:extLst>
              <a:ext uri="{FF2B5EF4-FFF2-40B4-BE49-F238E27FC236}">
                <a16:creationId xmlns:a16="http://schemas.microsoft.com/office/drawing/2014/main" id="{19F41E95-4398-4674-BB2C-6022015E7339}"/>
              </a:ext>
            </a:extLst>
          </p:cNvPr>
          <p:cNvSpPr>
            <a:spLocks noGrp="1"/>
          </p:cNvSpPr>
          <p:nvPr>
            <p:ph idx="1"/>
          </p:nvPr>
        </p:nvSpPr>
        <p:spPr>
          <a:xfrm>
            <a:off x="623392" y="1844823"/>
            <a:ext cx="11017224" cy="4431689"/>
          </a:xfrm>
        </p:spPr>
        <p:txBody>
          <a:bodyPr vert="horz" wrap="square" lIns="91440" tIns="45720" rIns="91440" bIns="45720" numCol="1" rtlCol="0" anchor="t" anchorCtr="0" compatLnSpc="1">
            <a:prstTxWarp prst="textNoShape">
              <a:avLst/>
            </a:prstTxWarp>
            <a:normAutofit fontScale="92500" lnSpcReduction="20000"/>
          </a:bodyPr>
          <a:lstStyle/>
          <a:p>
            <a:r>
              <a:rPr lang="en-GB" dirty="0">
                <a:cs typeface="Calibri"/>
              </a:rPr>
              <a:t>Roll out 29 October - NUMSAS + DMIRS - follow up calls to no-show patients reduced to one (from three) </a:t>
            </a:r>
            <a:r>
              <a:rPr lang="mr-IN" dirty="0">
                <a:cs typeface="Calibri"/>
              </a:rPr>
              <a:t>–</a:t>
            </a:r>
            <a:r>
              <a:rPr lang="en-GB" dirty="0">
                <a:cs typeface="Calibri"/>
              </a:rPr>
              <a:t> PSNC template SOP</a:t>
            </a:r>
          </a:p>
          <a:p>
            <a:r>
              <a:rPr lang="en-GB" dirty="0">
                <a:cs typeface="Calibri"/>
              </a:rPr>
              <a:t>Transitional payment of:</a:t>
            </a:r>
          </a:p>
          <a:p>
            <a:pPr lvl="1"/>
            <a:r>
              <a:rPr lang="en-GB" dirty="0">
                <a:cs typeface="Calibri"/>
              </a:rPr>
              <a:t>£900 if signed up by 1st December 2019; or</a:t>
            </a:r>
          </a:p>
          <a:p>
            <a:pPr lvl="1"/>
            <a:r>
              <a:rPr lang="en-GB" dirty="0">
                <a:cs typeface="Calibri"/>
              </a:rPr>
              <a:t>£600 by 15th January 2020</a:t>
            </a:r>
            <a:endParaRPr lang="en-GB" dirty="0">
              <a:ea typeface="+mn-lt"/>
              <a:cs typeface="+mn-lt"/>
            </a:endParaRPr>
          </a:p>
          <a:p>
            <a:r>
              <a:rPr lang="en-GB" dirty="0">
                <a:cs typeface="Calibri"/>
              </a:rPr>
              <a:t>You can now register via MYS</a:t>
            </a:r>
          </a:p>
          <a:p>
            <a:r>
              <a:rPr lang="en-GB" dirty="0">
                <a:cs typeface="Calibri"/>
              </a:rPr>
              <a:t>Fee of £14 per completed consultation</a:t>
            </a:r>
          </a:p>
          <a:p>
            <a:r>
              <a:rPr lang="en-GB" dirty="0">
                <a:ea typeface="+mn-lt"/>
                <a:cs typeface="+mn-lt"/>
              </a:rPr>
              <a:t>To pilot: expansion with referrals from GPs,</a:t>
            </a:r>
            <a:br>
              <a:rPr lang="en-GB" dirty="0">
                <a:ea typeface="+mn-lt"/>
                <a:cs typeface="+mn-lt"/>
              </a:rPr>
            </a:br>
            <a:r>
              <a:rPr lang="en-GB" dirty="0">
                <a:ea typeface="+mn-lt"/>
                <a:cs typeface="+mn-lt"/>
              </a:rPr>
              <a:t>NHS 111 online, Urgent Treatment Centres</a:t>
            </a:r>
            <a:br>
              <a:rPr lang="en-GB" dirty="0">
                <a:ea typeface="+mn-lt"/>
                <a:cs typeface="+mn-lt"/>
              </a:rPr>
            </a:br>
            <a:r>
              <a:rPr lang="en-GB" dirty="0">
                <a:ea typeface="+mn-lt"/>
                <a:cs typeface="+mn-lt"/>
              </a:rPr>
              <a:t>and possibly A&amp;E</a:t>
            </a:r>
            <a:endParaRPr lang="en-US" dirty="0">
              <a:cs typeface="Calibri"/>
            </a:endParaRPr>
          </a:p>
        </p:txBody>
      </p:sp>
      <p:pic>
        <p:nvPicPr>
          <p:cNvPr id="5" name="Picture 4">
            <a:extLst>
              <a:ext uri="{FF2B5EF4-FFF2-40B4-BE49-F238E27FC236}">
                <a16:creationId xmlns:a16="http://schemas.microsoft.com/office/drawing/2014/main" id="{AA2C640B-A833-4AFD-8CD1-EAA556D4A51B}"/>
              </a:ext>
            </a:extLst>
          </p:cNvPr>
          <p:cNvPicPr>
            <a:picLocks noChangeAspect="1"/>
          </p:cNvPicPr>
          <p:nvPr/>
        </p:nvPicPr>
        <p:blipFill>
          <a:blip r:embed="rId2"/>
          <a:stretch>
            <a:fillRect/>
          </a:stretch>
        </p:blipFill>
        <p:spPr>
          <a:xfrm>
            <a:off x="8625953" y="3749005"/>
            <a:ext cx="3014663" cy="2200275"/>
          </a:xfrm>
          <a:prstGeom prst="rect">
            <a:avLst/>
          </a:prstGeom>
        </p:spPr>
      </p:pic>
    </p:spTree>
    <p:extLst>
      <p:ext uri="{BB962C8B-B14F-4D97-AF65-F5344CB8AC3E}">
        <p14:creationId xmlns:p14="http://schemas.microsoft.com/office/powerpoint/2010/main" val="2590748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66FA-47A3-4228-82A0-32BFBC84E055}"/>
              </a:ext>
            </a:extLst>
          </p:cNvPr>
          <p:cNvSpPr>
            <a:spLocks noGrp="1"/>
          </p:cNvSpPr>
          <p:nvPr>
            <p:ph type="title"/>
          </p:nvPr>
        </p:nvSpPr>
        <p:spPr>
          <a:xfrm>
            <a:off x="623392" y="279499"/>
            <a:ext cx="9865096" cy="1426170"/>
          </a:xfrm>
        </p:spPr>
        <p:txBody>
          <a:bodyPr/>
          <a:lstStyle/>
          <a:p>
            <a:r>
              <a:rPr lang="en-US" b="1" dirty="0">
                <a:cs typeface="Calibri"/>
              </a:rPr>
              <a:t>Clinical Services: Prevention and Medicines </a:t>
            </a:r>
            <a:r>
              <a:rPr lang="en-US" b="1" dirty="0" err="1">
                <a:cs typeface="Calibri"/>
              </a:rPr>
              <a:t>Optimisation</a:t>
            </a:r>
            <a:endParaRPr lang="en-US" b="1" dirty="0"/>
          </a:p>
        </p:txBody>
      </p:sp>
      <p:sp>
        <p:nvSpPr>
          <p:cNvPr id="3" name="Content Placeholder 2">
            <a:extLst>
              <a:ext uri="{FF2B5EF4-FFF2-40B4-BE49-F238E27FC236}">
                <a16:creationId xmlns:a16="http://schemas.microsoft.com/office/drawing/2014/main" id="{18796D4E-A160-4A08-8B5F-0F7558DADE18}"/>
              </a:ext>
            </a:extLst>
          </p:cNvPr>
          <p:cNvSpPr>
            <a:spLocks noGrp="1"/>
          </p:cNvSpPr>
          <p:nvPr>
            <p:ph idx="1"/>
          </p:nvPr>
        </p:nvSpPr>
        <p:spPr>
          <a:xfrm>
            <a:off x="623392" y="1968113"/>
            <a:ext cx="10595988" cy="4463510"/>
          </a:xfrm>
        </p:spPr>
        <p:txBody>
          <a:bodyPr vert="horz" wrap="square" lIns="91440" tIns="45720" rIns="91440" bIns="45720" numCol="1" rtlCol="0" anchor="t" anchorCtr="0" compatLnSpc="1">
            <a:prstTxWarp prst="textNoShape">
              <a:avLst/>
            </a:prstTxWarp>
            <a:normAutofit/>
          </a:bodyPr>
          <a:lstStyle/>
          <a:p>
            <a:pPr lvl="0"/>
            <a:r>
              <a:rPr lang="en-US" dirty="0">
                <a:solidFill>
                  <a:prstClr val="black">
                    <a:lumMod val="65000"/>
                    <a:lumOff val="35000"/>
                  </a:prstClr>
                </a:solidFill>
                <a:cs typeface="Calibri"/>
              </a:rPr>
              <a:t>Level 1 Healthy Living Pharmacy an essential requirement by 1 April 2020</a:t>
            </a:r>
          </a:p>
          <a:p>
            <a:pPr lvl="0"/>
            <a:r>
              <a:rPr lang="en-US" dirty="0">
                <a:solidFill>
                  <a:prstClr val="black">
                    <a:lumMod val="65000"/>
                    <a:lumOff val="35000"/>
                  </a:prstClr>
                </a:solidFill>
                <a:cs typeface="Calibri"/>
              </a:rPr>
              <a:t>Hepatitis C testing to be introduced in 2019/20 and </a:t>
            </a:r>
            <a:r>
              <a:rPr lang="en-US" dirty="0" err="1">
                <a:solidFill>
                  <a:prstClr val="black">
                    <a:lumMod val="65000"/>
                    <a:lumOff val="35000"/>
                  </a:prstClr>
                </a:solidFill>
                <a:cs typeface="Calibri"/>
              </a:rPr>
              <a:t>P</a:t>
            </a:r>
            <a:r>
              <a:rPr lang="en-US" dirty="0" err="1">
                <a:solidFill>
                  <a:prstClr val="black">
                    <a:lumMod val="65000"/>
                    <a:lumOff val="35000"/>
                  </a:prstClr>
                </a:solidFill>
                <a:ea typeface="Calibri"/>
                <a:cs typeface="Calibri"/>
              </a:rPr>
              <a:t>hIF</a:t>
            </a:r>
            <a:r>
              <a:rPr lang="en-US" dirty="0">
                <a:solidFill>
                  <a:prstClr val="black">
                    <a:lumMod val="65000"/>
                    <a:lumOff val="35000"/>
                  </a:prstClr>
                </a:solidFill>
                <a:ea typeface="Calibri"/>
                <a:cs typeface="Calibri"/>
              </a:rPr>
              <a:t> and PCN </a:t>
            </a:r>
            <a:r>
              <a:rPr lang="en-GB" dirty="0">
                <a:solidFill>
                  <a:prstClr val="black">
                    <a:lumMod val="65000"/>
                    <a:lumOff val="35000"/>
                  </a:prstClr>
                </a:solidFill>
                <a:ea typeface="Calibri"/>
                <a:cs typeface="Calibri"/>
              </a:rPr>
              <a:t>programme</a:t>
            </a:r>
            <a:r>
              <a:rPr lang="en-US" dirty="0">
                <a:solidFill>
                  <a:prstClr val="black">
                    <a:lumMod val="65000"/>
                    <a:lumOff val="35000"/>
                  </a:prstClr>
                </a:solidFill>
                <a:ea typeface="Calibri"/>
                <a:cs typeface="Calibri"/>
              </a:rPr>
              <a:t> to test services</a:t>
            </a:r>
          </a:p>
          <a:p>
            <a:r>
              <a:rPr lang="en-US" dirty="0">
                <a:solidFill>
                  <a:prstClr val="black">
                    <a:lumMod val="65000"/>
                    <a:lumOff val="35000"/>
                  </a:prstClr>
                </a:solidFill>
                <a:cs typeface="Calibri"/>
              </a:rPr>
              <a:t>Medicines reconciliation service to ensure changes in medication made in secondary care are implemented when patient discharged into the community</a:t>
            </a:r>
            <a:endParaRPr lang="en-US" dirty="0">
              <a:cs typeface="Calibri"/>
            </a:endParaRPr>
          </a:p>
          <a:p>
            <a:pPr lvl="0"/>
            <a:endParaRPr lang="en-US" dirty="0">
              <a:cs typeface="Calibri"/>
            </a:endParaRPr>
          </a:p>
        </p:txBody>
      </p:sp>
    </p:spTree>
    <p:extLst>
      <p:ext uri="{BB962C8B-B14F-4D97-AF65-F5344CB8AC3E}">
        <p14:creationId xmlns:p14="http://schemas.microsoft.com/office/powerpoint/2010/main" val="316693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1AAE-DA67-4A0B-A041-B72B368369AD}"/>
              </a:ext>
            </a:extLst>
          </p:cNvPr>
          <p:cNvSpPr>
            <a:spLocks noGrp="1"/>
          </p:cNvSpPr>
          <p:nvPr>
            <p:ph type="title"/>
          </p:nvPr>
        </p:nvSpPr>
        <p:spPr/>
        <p:txBody>
          <a:bodyPr/>
          <a:lstStyle/>
          <a:p>
            <a:r>
              <a:rPr lang="en-US" b="1">
                <a:cs typeface="Calibri"/>
              </a:rPr>
              <a:t>Clinical Services: Medicines Use Reviews</a:t>
            </a:r>
            <a:endParaRPr lang="en-US" b="1"/>
          </a:p>
        </p:txBody>
      </p:sp>
      <p:sp>
        <p:nvSpPr>
          <p:cNvPr id="3" name="Content Placeholder 2">
            <a:extLst>
              <a:ext uri="{FF2B5EF4-FFF2-40B4-BE49-F238E27FC236}">
                <a16:creationId xmlns:a16="http://schemas.microsoft.com/office/drawing/2014/main" id="{E73EEFD7-8B12-4035-9DC4-DBAB9FDC77DF}"/>
              </a:ext>
            </a:extLst>
          </p:cNvPr>
          <p:cNvSpPr>
            <a:spLocks noGrp="1"/>
          </p:cNvSpPr>
          <p:nvPr>
            <p:ph idx="1"/>
          </p:nvPr>
        </p:nvSpPr>
        <p:spPr/>
        <p:txBody>
          <a:bodyPr vert="horz" wrap="square" lIns="91440" tIns="45720" rIns="91440" bIns="45720" numCol="1" rtlCol="0" anchor="t" anchorCtr="0" compatLnSpc="1">
            <a:prstTxWarp prst="textNoShape">
              <a:avLst/>
            </a:prstTxWarp>
            <a:normAutofit lnSpcReduction="10000"/>
          </a:bodyPr>
          <a:lstStyle/>
          <a:p>
            <a:r>
              <a:rPr lang="en-GB" dirty="0">
                <a:ea typeface="+mn-lt"/>
                <a:cs typeface="+mn-lt"/>
              </a:rPr>
              <a:t>MURs to be phased out as Structured Medication Reviews carried out by clinical pharmacists working within PCNs are introduced</a:t>
            </a:r>
            <a:endParaRPr lang="en-US" dirty="0">
              <a:ea typeface="+mn-lt"/>
              <a:cs typeface="+mn-lt"/>
            </a:endParaRPr>
          </a:p>
          <a:p>
            <a:r>
              <a:rPr lang="en-GB" dirty="0">
                <a:ea typeface="+mn-lt"/>
                <a:cs typeface="+mn-lt"/>
              </a:rPr>
              <a:t>Contractors will be able to provide up to</a:t>
            </a:r>
          </a:p>
          <a:p>
            <a:pPr lvl="1"/>
            <a:r>
              <a:rPr lang="en-GB" dirty="0">
                <a:ea typeface="+mn-lt"/>
                <a:cs typeface="+mn-lt"/>
              </a:rPr>
              <a:t>250 MURs during 2019/20 (max. 200 in H1)</a:t>
            </a:r>
          </a:p>
          <a:p>
            <a:pPr lvl="1"/>
            <a:r>
              <a:rPr lang="en-GB" dirty="0">
                <a:ea typeface="+mn-lt"/>
                <a:cs typeface="+mn-lt"/>
              </a:rPr>
              <a:t>100 in 2020/21</a:t>
            </a:r>
            <a:endParaRPr lang="en-US" dirty="0">
              <a:ea typeface="+mn-lt"/>
              <a:cs typeface="+mn-lt"/>
            </a:endParaRPr>
          </a:p>
          <a:p>
            <a:r>
              <a:rPr lang="en-GB" dirty="0">
                <a:ea typeface="+mn-lt"/>
                <a:cs typeface="+mn-lt"/>
              </a:rPr>
              <a:t>From H2 2019/20, 70% of MURs must be for                         patients taking high-risk meds or post-discharge</a:t>
            </a:r>
            <a:endParaRPr lang="en-US" dirty="0">
              <a:ea typeface="+mn-lt"/>
              <a:cs typeface="+mn-lt"/>
            </a:endParaRPr>
          </a:p>
        </p:txBody>
      </p:sp>
      <p:pic>
        <p:nvPicPr>
          <p:cNvPr id="10" name="Graphic 9" descr="Boardroom">
            <a:extLst>
              <a:ext uri="{FF2B5EF4-FFF2-40B4-BE49-F238E27FC236}">
                <a16:creationId xmlns:a16="http://schemas.microsoft.com/office/drawing/2014/main" id="{5F2AE5AF-CB85-4E6E-B318-029142B06A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3390" y="3558468"/>
            <a:ext cx="2743200" cy="2743200"/>
          </a:xfrm>
          <a:prstGeom prst="rect">
            <a:avLst/>
          </a:prstGeom>
        </p:spPr>
      </p:pic>
    </p:spTree>
    <p:extLst>
      <p:ext uri="{BB962C8B-B14F-4D97-AF65-F5344CB8AC3E}">
        <p14:creationId xmlns:p14="http://schemas.microsoft.com/office/powerpoint/2010/main" val="3558682984"/>
      </p:ext>
    </p:extLst>
  </p:cSld>
  <p:clrMapOvr>
    <a:masterClrMapping/>
  </p:clrMapOvr>
</p:sld>
</file>

<file path=ppt/theme/theme1.xml><?xml version="1.0" encoding="utf-8"?>
<a:theme xmlns:a="http://schemas.openxmlformats.org/drawingml/2006/main" name="PSNC template Aug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8DA43D8-5A82-48D7-8937-4426E3513218}" vid="{2CC5D114-682E-4B79-ABF2-562E39B1BD70}"/>
    </a:ext>
  </a:extLst>
</a:theme>
</file>

<file path=ppt/theme/theme2.xml><?xml version="1.0" encoding="utf-8"?>
<a:theme xmlns:a="http://schemas.openxmlformats.org/drawingml/2006/main" name="1_PSNC template Aug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8DA43D8-5A82-48D7-8937-4426E3513218}" vid="{2CC5D114-682E-4B79-ABF2-562E39B1BD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A1162D3EB3E245B47708C9F5F58222" ma:contentTypeVersion="8" ma:contentTypeDescription="Create a new document." ma:contentTypeScope="" ma:versionID="0663e98cb396e2a1fbc1708292c8dbc7">
  <xsd:schema xmlns:xsd="http://www.w3.org/2001/XMLSchema" xmlns:xs="http://www.w3.org/2001/XMLSchema" xmlns:p="http://schemas.microsoft.com/office/2006/metadata/properties" xmlns:ns2="f6f739ee-5a9a-49d1-b8fa-f6c3c1962166" targetNamespace="http://schemas.microsoft.com/office/2006/metadata/properties" ma:root="true" ma:fieldsID="1ae388fdf95d10465d1dc1db33c0f0ef" ns2:_="">
    <xsd:import namespace="f6f739ee-5a9a-49d1-b8fa-f6c3c196216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f739ee-5a9a-49d1-b8fa-f6c3c1962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E2256C-4211-44E6-849B-753EDC44B6EA}"/>
</file>

<file path=customXml/itemProps2.xml><?xml version="1.0" encoding="utf-8"?>
<ds:datastoreItem xmlns:ds="http://schemas.openxmlformats.org/officeDocument/2006/customXml" ds:itemID="{38976C45-7AA3-4FFF-BAC3-D5A04687916F}">
  <ds:schemaRefs>
    <ds:schemaRef ds:uri="http://schemas.microsoft.com/office/2006/metadata/properties"/>
    <ds:schemaRef ds:uri="57de621b-792f-4589-82be-4aea2ca125fe"/>
    <ds:schemaRef ds:uri="http://purl.org/dc/elements/1.1/"/>
    <ds:schemaRef ds:uri="http://schemas.openxmlformats.org/package/2006/metadata/core-properties"/>
    <ds:schemaRef ds:uri="1c7d3551-5694-4f12-b35a-d9a7a462ea4b"/>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F0B460E0-6F4D-4967-A65E-B7E97E98B7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PSNC 16-9 presentation</Template>
  <TotalTime>534</TotalTime>
  <Words>2050</Words>
  <Application>Microsoft Office PowerPoint</Application>
  <PresentationFormat>Widescreen</PresentationFormat>
  <Paragraphs>206</Paragraphs>
  <Slides>29</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Symbol</vt:lpstr>
      <vt:lpstr>Wingdings</vt:lpstr>
      <vt:lpstr>PSNC template Aug 2013</vt:lpstr>
      <vt:lpstr>1_PSNC template Aug 2013</vt:lpstr>
      <vt:lpstr>Essex LPC conference 2019</vt:lpstr>
      <vt:lpstr>Essex LPC Conference September 2019</vt:lpstr>
      <vt:lpstr>Today</vt:lpstr>
      <vt:lpstr>What you said last year</vt:lpstr>
      <vt:lpstr>Summary of the deal</vt:lpstr>
      <vt:lpstr>The PSNC Negotiating Team </vt:lpstr>
      <vt:lpstr>NHS Community Pharmacist Consultation Service (CPCS)</vt:lpstr>
      <vt:lpstr>Clinical Services: Prevention and Medicines Optimisation</vt:lpstr>
      <vt:lpstr>Clinical Services: Medicines Use Reviews</vt:lpstr>
      <vt:lpstr>Quality: the Pharmacy Quality Scheme</vt:lpstr>
      <vt:lpstr>PQS Gateway Criteria</vt:lpstr>
      <vt:lpstr>PQS Bundles​</vt:lpstr>
      <vt:lpstr>Quality - PQS declaration and guidance</vt:lpstr>
      <vt:lpstr>Pharmacy Access Scheme (PhAS) and consolidations</vt:lpstr>
      <vt:lpstr>Funding - Short Term</vt:lpstr>
      <vt:lpstr>Funding - Long Term</vt:lpstr>
      <vt:lpstr>Enabling change and the use of technology</vt:lpstr>
      <vt:lpstr>Patient choice and prescription direction</vt:lpstr>
      <vt:lpstr>Further Support for Contractors</vt:lpstr>
      <vt:lpstr>Checklist so far …..</vt:lpstr>
      <vt:lpstr>Challenges and change</vt:lpstr>
      <vt:lpstr>Business as Usual (BAU)</vt:lpstr>
      <vt:lpstr>BAH – regulatory requirements</vt:lpstr>
      <vt:lpstr>BAU – regulatory requirements</vt:lpstr>
      <vt:lpstr>BAU – regulatory requirements</vt:lpstr>
      <vt:lpstr>BAU – Flu vaccination service</vt:lpstr>
      <vt:lpstr>Two Additional Topics</vt:lpstr>
      <vt:lpstr>No-deal exit from the EU</vt:lpstr>
      <vt:lpstr>Provider companies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Community Pharmacy Contractual Framework 2019/20 to 2023/24</dc:title>
  <dc:creator>Melinda Mabbutt</dc:creator>
  <cp:lastModifiedBy>Karen Samuelsmith</cp:lastModifiedBy>
  <cp:revision>113</cp:revision>
  <cp:lastPrinted>2019-09-16T10:22:36Z</cp:lastPrinted>
  <dcterms:created xsi:type="dcterms:W3CDTF">2019-07-25T11:22:16Z</dcterms:created>
  <dcterms:modified xsi:type="dcterms:W3CDTF">2019-09-18T20:33:08Z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0x010100F0A1162D3EB3E245B47708C9F5F58222</vt:lpwstr>
  </property>
</Properties>
</file>